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8" r:id="rId8"/>
    <p:sldId id="262" r:id="rId9"/>
    <p:sldId id="263" r:id="rId10"/>
    <p:sldId id="264" r:id="rId11"/>
    <p:sldId id="267" r:id="rId12"/>
    <p:sldId id="269" r:id="rId13"/>
    <p:sldId id="270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704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468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103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3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969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7880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99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61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23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84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777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827E5-879E-4952-B26E-872926067D23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F040-DD51-4FEF-8642-D1FF850DCA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761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00105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Современные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формы воспитательной работы в ДОО</a:t>
            </a:r>
          </a:p>
          <a:p>
            <a:pPr lvl="0" algn="ctr"/>
            <a:endParaRPr lang="ru-RU" sz="2000" dirty="0" smtClean="0"/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140968"/>
            <a:ext cx="78866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«Детский сад №2 «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Красавино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Зам. зав. по ВМР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Прахова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И.Ю.,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старший воспитатель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Никешина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26.01.2023 г.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tBKPQHneW9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127" y="360118"/>
            <a:ext cx="3672408" cy="513937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бовь Малышева\Desktop\loyx3gcd6_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857624" cy="50502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184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9"/>
            <a:ext cx="892899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1307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Hr_mkjcA7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8635" y="285728"/>
            <a:ext cx="2035365" cy="250425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Любовь Малышева\Desktop\Q-C2OBcmO1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161328" cy="23574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бовь Малышева\Desktop\sWyxIHYdL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14290"/>
            <a:ext cx="2173684" cy="25003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Любовь Малышева\Desktop\oaKqfrPutq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2160240" cy="2376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Любовь Малышева\Desktop\YQMeXEt8lZ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2000264" cy="28305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Любовь Малышева\Desktop\-tsxMwUFmN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500438"/>
            <a:ext cx="2928958" cy="22848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Любовь Малышева\Desktop\IppMvL_Fv1Q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3714752"/>
            <a:ext cx="2394269" cy="24306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297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S4wno7c6bp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165"/>
            <a:ext cx="3816424" cy="30243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юбовь Малышева\Desktop\JHsh631SBN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580" y="3284984"/>
            <a:ext cx="3744416" cy="30243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Любовь Малышева\Desktop\-6X2IteSTG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165"/>
            <a:ext cx="3600400" cy="302433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Любовь Малышева\Desktop\vQF6dwM3bN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586595" cy="30821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917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2050" name="Picture 2" descr="C:\Users\Любовь Малышева\Desktop\DwtwwcIn-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5328592" cy="540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887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-28183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cD_kiVqUa6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621" y="3129699"/>
            <a:ext cx="2732675" cy="330311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Любовь Малышева\Desktop\r_Z4q5PYic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3636404" cy="288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юбовь Малышева\Desktop\RBS7X6YNZ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" t="23728" r="-590" b="21"/>
          <a:stretch/>
        </p:blipFill>
        <p:spPr bwMode="auto">
          <a:xfrm>
            <a:off x="683568" y="476672"/>
            <a:ext cx="3384376" cy="52565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073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3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bT2U8cApz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6744" y="260648"/>
            <a:ext cx="6912768" cy="55446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992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5643602" cy="6143668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ИВС (игровые воспитательные ситуации)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 специально организованная  совместная деятельность.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характеризуют следующие моменты: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короткий и несложный сюжет.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оснащение необходимыми игрушками, атрибутикой.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специально организованное игровое пространство.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наличие воспитательной цели.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обязательное проведение и руководство игрой взрослым.</a:t>
            </a:r>
          </a:p>
          <a:p>
            <a:pPr>
              <a:buFontTx/>
              <a:buChar char="-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Известно несколько видов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ИВС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ситуации иллюстрации;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ситуации упражнения;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ситуации проблемы;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ситуации оценки.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s://sun9-88.userapi.com/impf/ykughu8isQFlfEQ9e2LhctstzHzx_tcWpE-WjQ/cd2d-MvDSNI.jpg?size=535x1080&amp;quality=95&amp;sign=7132740d5a936ce531a772f65b9742bc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40" b="15779"/>
          <a:stretch/>
        </p:blipFill>
        <p:spPr bwMode="auto">
          <a:xfrm>
            <a:off x="6500826" y="571480"/>
            <a:ext cx="2071702" cy="3212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un9-23.userapi.com/impf/2IbnfQ-21uydlFbD9ALTJHon1aS6_gc-Oml4ew/L7O51xJiuKA.jpg?size=1280x634&amp;quality=95&amp;sign=1f671e4b2172e7daa14e032f20645cf9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92" r="4260"/>
          <a:stretch/>
        </p:blipFill>
        <p:spPr bwMode="auto">
          <a:xfrm>
            <a:off x="5143504" y="4429132"/>
            <a:ext cx="365395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984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Ситуации-иллюстрации:</a:t>
            </a: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«Без труда не вытащишь и репку»</a:t>
            </a: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Угадай профессию»</a:t>
            </a: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Откуда пришли деньги»</a:t>
            </a:r>
          </a:p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" name="Picture 2" descr="https://sun9-11.userapi.com/impf/LuYUYIkwyKrex3Y_lJffV6K2LxIlPEsfx65Sbg/q7mNfNSD-iA.jpg?size=1280x634&amp;quality=95&amp;sign=b953e2fd03fc1623382767df1804a8f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181" r="17598"/>
          <a:stretch/>
        </p:blipFill>
        <p:spPr bwMode="auto">
          <a:xfrm>
            <a:off x="4357686" y="500042"/>
            <a:ext cx="3643338" cy="2569856"/>
          </a:xfrm>
          <a:prstGeom prst="rect">
            <a:avLst/>
          </a:prstGeom>
          <a:ln w="57150">
            <a:solidFill>
              <a:schemeClr val="accent3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un9-80.userapi.com/impf/phsam3ZVmqSdq3mX-6YZzEuVnDOmJLeD53DHtg/Knrv88tgOjc.jpg?size=535x1080&amp;quality=95&amp;sign=b9c4754a6e8addb7e82847dfa35d0c61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425"/>
          <a:stretch/>
        </p:blipFill>
        <p:spPr bwMode="auto">
          <a:xfrm>
            <a:off x="3714744" y="3534326"/>
            <a:ext cx="1928826" cy="2942668"/>
          </a:xfrm>
          <a:prstGeom prst="rect">
            <a:avLst/>
          </a:prstGeom>
          <a:ln w="57150">
            <a:solidFill>
              <a:srgbClr val="008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sun9-28.userapi.com/impf/OEx9O1Gw-hq20YaVE8hdTtLUFWhI3JdFhahLcA/WL_-xSh2HN8.jpg?size=535x1080&amp;quality=95&amp;sign=c3b139130256ec27bf485eecb92066c4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26"/>
          <a:stretch/>
        </p:blipFill>
        <p:spPr bwMode="auto">
          <a:xfrm>
            <a:off x="6643702" y="3500438"/>
            <a:ext cx="1808869" cy="2931238"/>
          </a:xfrm>
          <a:prstGeom prst="rect">
            <a:avLst/>
          </a:prstGeom>
          <a:ln w="57150">
            <a:solidFill>
              <a:srgbClr val="008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3143272" cy="3175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Ситуации-упражнения: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«Купи маме подарок»</a:t>
            </a: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«Поможем Буратино купить канцтовары»</a:t>
            </a: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Поход в магазин «Овощи и фрукты»</a:t>
            </a:r>
          </a:p>
        </p:txBody>
      </p:sp>
      <p:pic>
        <p:nvPicPr>
          <p:cNvPr id="12" name="Picture 2" descr="https://sun9-23.userapi.com/impf/m5befSGZzC-jqvEJRlkfjwEtdDSkwFPPIt3WlA/BEzrI1JykIs.jpg?size=535x1080&amp;quality=95&amp;sign=163ea6c8f4e5487b36502a861af7a763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90" b="10857"/>
          <a:stretch/>
        </p:blipFill>
        <p:spPr bwMode="auto">
          <a:xfrm>
            <a:off x="3786182" y="428604"/>
            <a:ext cx="2214578" cy="2423975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s://sun9-14.userapi.com/impf/ajxC-CE-4eKLuwZnUFvY12j1jB8C35obtS2mEw/ZuLVsfX6PrE.jpg?size=535x1080&amp;quality=95&amp;sign=c5e9815144e64c8fa1220692cb8ca62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343" b="21247"/>
          <a:stretch/>
        </p:blipFill>
        <p:spPr bwMode="auto">
          <a:xfrm>
            <a:off x="3357554" y="3214686"/>
            <a:ext cx="2286016" cy="2510839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sun9-37.userapi.com/impf/kYbu6AvftTk_ysrUMnyo4jiIGvnIcv1AHZVE3Q/0uTdgTpMpXc.jpg?size=535x1080&amp;quality=95&amp;sign=112bb5b292360efcc123e5cf67c970a2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54" b="8693"/>
          <a:stretch/>
        </p:blipFill>
        <p:spPr bwMode="auto">
          <a:xfrm>
            <a:off x="6588224" y="1714647"/>
            <a:ext cx="2237699" cy="3196031"/>
          </a:xfrm>
          <a:prstGeom prst="rect">
            <a:avLst/>
          </a:prstGeom>
          <a:noFill/>
          <a:ln w="5715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357166"/>
            <a:ext cx="3357586" cy="157163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Программа</a:t>
            </a:r>
            <a:br>
              <a:rPr lang="ru-RU" i="1" dirty="0" smtClean="0">
                <a:solidFill>
                  <a:srgbClr val="C00000"/>
                </a:solidFill>
              </a:rPr>
            </a:br>
            <a:r>
              <a:rPr lang="ru-RU" i="1" dirty="0" smtClean="0">
                <a:solidFill>
                  <a:srgbClr val="C00000"/>
                </a:solidFill>
              </a:rPr>
              <a:t> воспитания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429124" y="214290"/>
            <a:ext cx="4500594" cy="6072231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Ценности </a:t>
            </a:r>
            <a:r>
              <a:rPr lang="ru-RU" b="1" i="1" dirty="0" smtClean="0">
                <a:solidFill>
                  <a:schemeClr val="tx1"/>
                </a:solidFill>
              </a:rPr>
              <a:t>Родины </a:t>
            </a:r>
            <a:r>
              <a:rPr lang="ru-RU" i="1" dirty="0" smtClean="0">
                <a:solidFill>
                  <a:schemeClr val="tx1"/>
                </a:solidFill>
              </a:rPr>
              <a:t>и </a:t>
            </a:r>
            <a:r>
              <a:rPr lang="ru-RU" b="1" i="1" dirty="0" smtClean="0">
                <a:solidFill>
                  <a:schemeClr val="tx1"/>
                </a:solidFill>
              </a:rPr>
              <a:t>природы </a:t>
            </a:r>
            <a:r>
              <a:rPr lang="ru-RU" i="1" dirty="0" smtClean="0">
                <a:solidFill>
                  <a:schemeClr val="tx1"/>
                </a:solidFill>
              </a:rPr>
              <a:t>лежат в основе патриотического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Ценности </a:t>
            </a:r>
            <a:r>
              <a:rPr lang="ru-RU" b="1" i="1" dirty="0" smtClean="0">
                <a:solidFill>
                  <a:schemeClr val="tx1"/>
                </a:solidFill>
              </a:rPr>
              <a:t>человека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семьи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b="1" i="1" dirty="0" smtClean="0">
                <a:solidFill>
                  <a:schemeClr val="tx1"/>
                </a:solidFill>
              </a:rPr>
              <a:t>дружбы</a:t>
            </a:r>
            <a:r>
              <a:rPr lang="ru-RU" i="1" dirty="0" smtClean="0">
                <a:solidFill>
                  <a:schemeClr val="tx1"/>
                </a:solidFill>
              </a:rPr>
              <a:t>, сотрудничества лежат в основе социального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Ценность </a:t>
            </a:r>
            <a:r>
              <a:rPr lang="ru-RU" b="1" i="1" dirty="0" smtClean="0">
                <a:solidFill>
                  <a:schemeClr val="tx1"/>
                </a:solidFill>
              </a:rPr>
              <a:t>знания </a:t>
            </a:r>
            <a:r>
              <a:rPr lang="ru-RU" i="1" dirty="0" smtClean="0">
                <a:solidFill>
                  <a:schemeClr val="tx1"/>
                </a:solidFill>
              </a:rPr>
              <a:t>лежит в основе познавательного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Ценность </a:t>
            </a:r>
            <a:r>
              <a:rPr lang="ru-RU" b="1" i="1" dirty="0" smtClean="0">
                <a:solidFill>
                  <a:schemeClr val="tx1"/>
                </a:solidFill>
              </a:rPr>
              <a:t>здоровья </a:t>
            </a:r>
            <a:r>
              <a:rPr lang="ru-RU" i="1" dirty="0" smtClean="0">
                <a:solidFill>
                  <a:schemeClr val="tx1"/>
                </a:solidFill>
              </a:rPr>
              <a:t>лежит в основе физического и оздоровительного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Ценность </a:t>
            </a:r>
            <a:r>
              <a:rPr lang="ru-RU" b="1" i="1" dirty="0" smtClean="0">
                <a:solidFill>
                  <a:schemeClr val="tx1"/>
                </a:solidFill>
              </a:rPr>
              <a:t>труда </a:t>
            </a:r>
            <a:r>
              <a:rPr lang="ru-RU" i="1" dirty="0" smtClean="0">
                <a:solidFill>
                  <a:schemeClr val="tx1"/>
                </a:solidFill>
              </a:rPr>
              <a:t>лежит в основе трудового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i="1" dirty="0" smtClean="0">
                <a:solidFill>
                  <a:schemeClr val="tx1"/>
                </a:solidFill>
              </a:rPr>
              <a:t>Ценности </a:t>
            </a:r>
            <a:r>
              <a:rPr lang="ru-RU" b="1" i="1" dirty="0" smtClean="0">
                <a:solidFill>
                  <a:schemeClr val="tx1"/>
                </a:solidFill>
              </a:rPr>
              <a:t>культуры </a:t>
            </a:r>
            <a:r>
              <a:rPr lang="ru-RU" i="1" dirty="0" smtClean="0">
                <a:solidFill>
                  <a:schemeClr val="tx1"/>
                </a:solidFill>
              </a:rPr>
              <a:t>и </a:t>
            </a:r>
            <a:r>
              <a:rPr lang="ru-RU" b="1" i="1" dirty="0" smtClean="0">
                <a:solidFill>
                  <a:schemeClr val="tx1"/>
                </a:solidFill>
              </a:rPr>
              <a:t>красоты </a:t>
            </a:r>
            <a:r>
              <a:rPr lang="ru-RU" i="1" dirty="0" smtClean="0">
                <a:solidFill>
                  <a:schemeClr val="tx1"/>
                </a:solidFill>
              </a:rPr>
              <a:t>лежат в основе этико-эстетического направления воспитания. 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9458" name="Picture 2" descr="https://wjtoday.ru/wp-content/uploads/2015/03/24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3786188" cy="2524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3409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071678"/>
            <a:ext cx="3143272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Ситуации-проблемы: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«В гости к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Карлсону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»</a:t>
            </a:r>
          </a:p>
          <a:p>
            <a:pPr marL="285750" indent="-285750">
              <a:lnSpc>
                <a:spcPts val="2200"/>
              </a:lnSpc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«Где лучше провести отпуск: на курорте или в деревне»</a:t>
            </a:r>
          </a:p>
          <a:p>
            <a:pPr algn="ctr"/>
            <a:endParaRPr lang="ru-RU" sz="24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" name="Picture 2" descr="https://sun9-9.userapi.com/impf/_uGg0ZgcZiN6viwECBDaPduXtTIdqtsyUqmGLw/WDHijoS7aoA.jpg?size=1280x634&amp;quality=95&amp;sign=f24e42ff2236254957ce3234e74cdf9f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4" t="19188"/>
          <a:stretch/>
        </p:blipFill>
        <p:spPr bwMode="auto">
          <a:xfrm>
            <a:off x="3286116" y="785794"/>
            <a:ext cx="5502065" cy="237662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sun9-70.userapi.com/impf/Fp-PyPvlZVwJ4k7nI6Gqm3-6FE7bTMiY9ig_3g/hSx8yx7yixg.jpg?size=1280x634&amp;quality=95&amp;sign=2630658b7a887a5c822a201649aa719b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74" t="11468" r="13451" b="13345"/>
          <a:stretch/>
        </p:blipFill>
        <p:spPr bwMode="auto">
          <a:xfrm>
            <a:off x="3857620" y="3857628"/>
            <a:ext cx="4246800" cy="1943510"/>
          </a:xfrm>
          <a:prstGeom prst="rect">
            <a:avLst/>
          </a:prstGeom>
          <a:ln w="57150"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714488"/>
            <a:ext cx="364333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Картотека  игровых</a:t>
            </a:r>
          </a:p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воспитательных ситуаций</a:t>
            </a:r>
          </a:p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ситуаций</a:t>
            </a:r>
          </a:p>
        </p:txBody>
      </p:sp>
      <p:pic>
        <p:nvPicPr>
          <p:cNvPr id="13" name="Picture 2" descr="https://sun9-73.userapi.com/impf/5kexWHBxUEsB_oVWI4MLgeWjm5WsNt0eBCLGbA/PD_gNHRdM2Q.jpg?size=535x1080&amp;quality=95&amp;sign=f69136de42f821ef7d526b42fdb5763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666" b="33570"/>
          <a:stretch/>
        </p:blipFill>
        <p:spPr bwMode="auto">
          <a:xfrm>
            <a:off x="4500562" y="1071546"/>
            <a:ext cx="4000528" cy="4584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sz="4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000" dirty="0" smtClean="0"/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4857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Челлендж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эффективная дистанционная форма воспитательной  работы с детьми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928926" y="2857496"/>
          <a:ext cx="607223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67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Месяц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Название челленджа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Октябрь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«Зарядка выходного дня»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Ноябрь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«Как рыбка в воде!»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Декабрь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«Моя витаминная тарелка»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Январь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«Покатушки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на «ватрушке»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Февраль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«Айда,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на каток! Айда, на лыжню!»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Март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«Будем правильно дышать, чтоб здоровье сохранять!» 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6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Апрель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««Д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октор»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тела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Май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«Дружно, смело,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 оптимизмом – за здоровый образ жизни!»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8992" y="2357430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на 2020 -2021 учебный год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Оля\Desktop\зарядка выходного дня чел-ж\зар. ми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00042"/>
            <a:ext cx="2036779" cy="1357322"/>
          </a:xfrm>
          <a:prstGeom prst="rect">
            <a:avLst/>
          </a:prstGeom>
          <a:noFill/>
        </p:spPr>
      </p:pic>
      <p:pic>
        <p:nvPicPr>
          <p:cNvPr id="11" name="Picture 5" descr="C:\Users\Оля\Desktop\бассейн чел-ж\Соня б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28"/>
            <a:ext cx="1339462" cy="1785950"/>
          </a:xfrm>
          <a:prstGeom prst="rect">
            <a:avLst/>
          </a:prstGeom>
          <a:noFill/>
        </p:spPr>
      </p:pic>
      <p:pic>
        <p:nvPicPr>
          <p:cNvPr id="12" name="Picture 6" descr="C:\Users\Оля\Desktop\витам. тар.чел-ж\настя Б. вит т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428736"/>
            <a:ext cx="1428760" cy="2060162"/>
          </a:xfrm>
          <a:prstGeom prst="rect">
            <a:avLst/>
          </a:prstGeom>
          <a:noFill/>
        </p:spPr>
      </p:pic>
      <p:pic>
        <p:nvPicPr>
          <p:cNvPr id="13" name="Picture 6" descr="C:\Users\Оля\Desktop\зимние забавы чел-ж\MTmE8OVhLT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071810"/>
            <a:ext cx="1446620" cy="1928826"/>
          </a:xfrm>
          <a:prstGeom prst="rect">
            <a:avLst/>
          </a:prstGeom>
          <a:noFill/>
        </p:spPr>
      </p:pic>
      <p:pic>
        <p:nvPicPr>
          <p:cNvPr id="14" name="Picture 10" descr="C:\Users\Оля\Desktop\спортивные увлечения чел=ж\qXhJqjzHL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500570"/>
            <a:ext cx="1164750" cy="2116516"/>
          </a:xfrm>
          <a:prstGeom prst="rect">
            <a:avLst/>
          </a:prstGeom>
          <a:noFill/>
        </p:spPr>
      </p:pic>
      <p:pic>
        <p:nvPicPr>
          <p:cNvPr id="15" name="Picture 3" descr="C:\Users\Оля\Desktop\дых.гимн.чел-ж\дых гимн. миш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1428736"/>
            <a:ext cx="2166107" cy="1000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428660" y="142852"/>
            <a:ext cx="6143668" cy="6990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Положительное в проделанной работе: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- Большинство родителей с пониманием и ответственностью подходили к выполнению заданий, также приветствовалась личная инициатива и творчество родителей по проведению заданий в домашних условиях.</a:t>
            </a:r>
          </a:p>
          <a:p>
            <a:r>
              <a:rPr lang="ru-RU" dirty="0" smtClean="0"/>
              <a:t>-Использование информационных технологий побуждают родителей к поисковой деятельности в </a:t>
            </a:r>
            <a:r>
              <a:rPr lang="ru-RU" dirty="0" err="1" smtClean="0"/>
              <a:t>сети-интернет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Большинство родителей отметили данную форму взаимодействия очень удобной, интересной, необычной.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Сложности в проделанной работе: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- Не все родители были расположены к сотрудничеству дистанционно. Многие ссылались на занятость на работе и на нехватку времени для работы со своим ребёнком. </a:t>
            </a:r>
          </a:p>
          <a:p>
            <a:r>
              <a:rPr lang="ru-RU" dirty="0" smtClean="0"/>
              <a:t>-Не все семьи имеют возможность дистанционного общения, в силу сложных материальных условий (не у всех есть ноутбук или телефон с выходом в интернет, в телефоне нет полного набора функций для выхода в соц. сеть)</a:t>
            </a:r>
          </a:p>
          <a:p>
            <a:r>
              <a:rPr lang="ru-RU" dirty="0" smtClean="0"/>
              <a:t>- отсутствие «живого» общения с воспитателем и родителями, когда теряется эмоционально-положительная окраска навыков коммуникации (говорить спокойно, с улыбкой, улыбка располагает к общению, добрыми жестам)</a:t>
            </a:r>
          </a:p>
          <a:p>
            <a:pPr algn="ctr">
              <a:lnSpc>
                <a:spcPts val="4500"/>
              </a:lnSpc>
            </a:pPr>
            <a:endParaRPr lang="ru-RU" sz="2800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357166"/>
            <a:ext cx="2375086" cy="1781315"/>
          </a:xfrm>
          <a:prstGeom prst="rect">
            <a:avLst/>
          </a:prstGeom>
        </p:spPr>
      </p:pic>
      <p:pic>
        <p:nvPicPr>
          <p:cNvPr id="10" name="Picture 6" descr="C:\Users\Оля\Desktop\y_fe939b1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500570"/>
            <a:ext cx="2643174" cy="2072419"/>
          </a:xfrm>
          <a:prstGeom prst="rect">
            <a:avLst/>
          </a:prstGeom>
          <a:noFill/>
        </p:spPr>
      </p:pic>
      <p:pic>
        <p:nvPicPr>
          <p:cNvPr id="11" name="Picture 4" descr="C:\Users\Оля\Desktop\зимние забавы чел-ж\mmezPKWmei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214554"/>
            <a:ext cx="1847836" cy="2469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36" y="0"/>
            <a:ext cx="9715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158" y="1142984"/>
            <a:ext cx="280831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285750" indent="-285750">
              <a:lnSpc>
                <a:spcPts val="22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57166"/>
            <a:ext cx="8358214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 формы работы имеют свое педагогическое значение, и каждая из них по-своему ценна в процессе воспитания!</a:t>
            </a:r>
          </a:p>
        </p:txBody>
      </p:sp>
      <p:pic>
        <p:nvPicPr>
          <p:cNvPr id="9" name="Picture 2" descr="https://wjtoday.ru/wp-content/uploads/2015/03/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214554"/>
            <a:ext cx="4071967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5357826"/>
            <a:ext cx="8358214" cy="609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6" y="697230"/>
          <a:ext cx="8715434" cy="5900836"/>
        </p:xfrm>
        <a:graphic>
          <a:graphicData uri="http://schemas.openxmlformats.org/drawingml/2006/table">
            <a:tbl>
              <a:tblPr/>
              <a:tblGrid>
                <a:gridCol w="928692"/>
                <a:gridCol w="3982402"/>
                <a:gridCol w="2697645"/>
                <a:gridCol w="1106695"/>
              </a:tblGrid>
              <a:tr h="330904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latin typeface="Times New Roman"/>
                          <a:ea typeface="Calibri"/>
                          <a:cs typeface="Times New Roman"/>
                        </a:rPr>
                        <a:t>Календарный</a:t>
                      </a:r>
                      <a:r>
                        <a:rPr lang="ru-RU" sz="105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 err="1" smtClean="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 / </a:t>
                      </a: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форма</a:t>
                      </a:r>
                      <a:r>
                        <a:rPr lang="en-US" sz="105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Calibri"/>
                          <a:cs typeface="Times New Roman"/>
                        </a:rPr>
                        <a:t>проведения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Ответств</a:t>
                      </a:r>
                      <a:r>
                        <a:rPr lang="ru-RU" sz="105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Calibri"/>
                          <a:cs typeface="Times New Roman"/>
                        </a:rPr>
                        <a:t>педагоги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56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Тематический праздник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«День знаний»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Неделя безопасности. Акция по ПДД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возрастные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Тематический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праздник«День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воспитателя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».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Утренник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«Осень, Осень, в гости просим!»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Развлечение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ЮнныеЭколята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все возрастн</a:t>
                      </a: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ые группы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82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Концерт к Дню народного единства «Моя Россия-это я!»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все возрастные 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b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Спортивный праздник «Сильным, смелым вырастай!».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к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школе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группа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Музыкально-литературный вечер посвященный «Дню матери»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старшая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7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Развлечение «Долго Зимушку мы ждали»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младшая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средняя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Праздничные утренники « Здравствуй, Новый год»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Развлечение «Прощание с елочкой»(региональный компонент)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Развлечение по ПДД «Внимание, дорога!» 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8927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Февраль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Развлечение «Широкая масленица»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Средняя, старшая, подгот. гр.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«День защитника Отечества»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возрастные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0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Развлечение «Хочу как папа сильным стать!»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возрастные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Март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Утренник «Международный женский день»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-«Самая любимая, мамочка моя»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все возрастные группы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воспитатели </a:t>
                      </a:r>
                      <a:b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Утрен</a:t>
                      </a: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ник «Весна»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возрастные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Развлечение «Информационная безопасность»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средняя, старшая группа,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Апрель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Утренник </a:t>
                      </a: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«Птицы  запели, ручьи зазвенели»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старшая, 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1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Экологическая сказка «День земли»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средняягруппа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Игровая программа, посвященная Дню космонавтики «Космическое путешествие»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старшая группа, </a:t>
                      </a:r>
                      <a:r>
                        <a:rPr lang="ru-RU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 группа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167"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Фестиваль военной песни и стихов «День Победы»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всевозрастныегруппы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b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Развлечение «День славянской письменности»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всевозрастныегруппы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Утренник, посвященный выпуску в школу «Прощальный бал»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к школегруппа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64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Times New Roman"/>
                          <a:ea typeface="Times New Roman"/>
                          <a:cs typeface="Times New Roman"/>
                        </a:rPr>
                        <a:t>Июнь-Август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Музыкально-спортивный праздник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«День защиты детей»  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Развлечения согласно плану летней оздоровительной кампании</a:t>
                      </a:r>
                      <a:endParaRPr lang="ru-RU" sz="105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всегруппы</a:t>
                      </a: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воспитатели</a:t>
                      </a:r>
                      <a: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05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05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33364" marR="333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Календарный план воспитательной работы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Приложение к основной образовательной программе)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31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3186106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</a:rPr>
              <a:t>Игровой </a:t>
            </a:r>
            <a:r>
              <a:rPr lang="ru-RU" sz="3200" b="1" dirty="0" err="1" smtClean="0">
                <a:solidFill>
                  <a:srgbClr val="C00000"/>
                </a:solidFill>
              </a:rPr>
              <a:t>квест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детей и их родителей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3428992" y="428604"/>
            <a:ext cx="5429288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>
              <a:spcBef>
                <a:spcPct val="0"/>
              </a:spcBef>
            </a:pPr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ель  – формирование и укрепление  доверительных взаимоотношений, сплочение детского коллектива и родительского сообщества.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071670" y="1285860"/>
            <a:ext cx="47149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«В поисках колобка»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 descr="https://sun9-23.userapi.com/impf/WKsN3wPbXIcVRlpbYp1XeiRTWX3hslxW3CBUEw/R-69EH4vR1k.jpg?size=810x1080&amp;quality=96&amp;sign=d5b2e2337798446eeb3e709ec0d01903&amp;type=album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 b="11538"/>
          <a:stretch>
            <a:fillRect/>
          </a:stretch>
        </p:blipFill>
        <p:spPr bwMode="auto">
          <a:xfrm>
            <a:off x="285720" y="2071678"/>
            <a:ext cx="174897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Илья\Desktop\Работа корпус 2 сент.2020\ФОТО, видео ПОДГ.ГР. 20-21\Квест В поисках колобка ДК 02.21\IMG_20210203_112057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t="9560" r="1808" b="2584"/>
          <a:stretch>
            <a:fillRect/>
          </a:stretch>
        </p:blipFill>
        <p:spPr bwMode="auto">
          <a:xfrm>
            <a:off x="2500298" y="2071678"/>
            <a:ext cx="1785949" cy="2232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6" descr="C:\Users\Илья\Desktop\Работа корпус 2 сент.2020\ФОТО, видео ПОДГ.ГР. 20-21\Квест В поисках колобка ДК 02.21\IMG_20210203_112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071678"/>
            <a:ext cx="1643073" cy="227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C:\Users\Илья\Desktop\Работа корпус 2 сент.2020\ФОТО, видео ПОДГ.ГР. 20-21\Квест В поисках колобка ДК 02.21\IMG_20210203_113513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857752" y="4446799"/>
            <a:ext cx="1785950" cy="222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" descr="C:\Users\Илья\Desktop\Работа корпус 2 сент.2020\ФОТО, видео ПОДГ.ГР. 20-21\Квест В поисках колобка ДК 02.21\IMG_20210203_1142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429132"/>
            <a:ext cx="176543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6" descr="C:\Users\Илья\Desktop\Работа корпус 2 сент.2020\ФОТО, видео ПОДГ.ГР. 20-21\Квест В поисках колобка ДК 02.21\IMG_20210203_120301.jpg"/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/>
          <a:stretch>
            <a:fillRect/>
          </a:stretch>
        </p:blipFill>
        <p:spPr bwMode="auto">
          <a:xfrm>
            <a:off x="7000892" y="4429132"/>
            <a:ext cx="166093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56913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-357214"/>
            <a:ext cx="29289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srgbClr val="1303DD"/>
                </a:solidFill>
              </a:rPr>
              <a:t>Новогодний </a:t>
            </a:r>
            <a:r>
              <a:rPr lang="ru-RU" sz="2400" b="1" dirty="0" err="1" smtClean="0">
                <a:solidFill>
                  <a:srgbClr val="1303DD"/>
                </a:solidFill>
              </a:rPr>
              <a:t>квест</a:t>
            </a:r>
            <a:r>
              <a:rPr lang="ru-RU" sz="2400" b="1" dirty="0" smtClean="0">
                <a:solidFill>
                  <a:srgbClr val="1303DD"/>
                </a:solidFill>
              </a:rPr>
              <a:t> </a:t>
            </a:r>
            <a:br>
              <a:rPr lang="ru-RU" sz="2400" b="1" dirty="0" smtClean="0">
                <a:solidFill>
                  <a:srgbClr val="1303DD"/>
                </a:solidFill>
              </a:rPr>
            </a:br>
            <a:r>
              <a:rPr lang="ru-RU" sz="2400" b="1" dirty="0" smtClean="0">
                <a:solidFill>
                  <a:srgbClr val="1303DD"/>
                </a:solidFill>
              </a:rPr>
              <a:t>«Поиск подарков</a:t>
            </a:r>
            <a:br>
              <a:rPr lang="ru-RU" sz="2400" b="1" dirty="0" smtClean="0">
                <a:solidFill>
                  <a:srgbClr val="1303DD"/>
                </a:solidFill>
              </a:rPr>
            </a:br>
            <a:r>
              <a:rPr lang="ru-RU" sz="2400" b="1" dirty="0" smtClean="0">
                <a:solidFill>
                  <a:srgbClr val="1303DD"/>
                </a:solidFill>
              </a:rPr>
              <a:t> от Деда Мороза»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ru-RU" sz="2000" dirty="0" smtClean="0"/>
          </a:p>
          <a:p>
            <a:pPr lvl="0" algn="ctr"/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Илья\Desktop\Работа корпус 2 сент.2020\ФОТО, видео ПОДГ.ГР. 20-21\Квест В поисках подарков\hpTmBydWA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000264" cy="266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C:\Users\Илья\Desktop\Работа корпус 2 сент.2020\ФОТО, видео ПОДГ.ГР. 20-21\Квест В поисках подарков\fG-1I_VPIJQ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4500570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Илья\Desktop\Работа корпус 2 сент.2020\ФОТО, видео ПОДГ.ГР. 20-21\Квест В поисках подарков\DtCzRT6r_og.jpg"/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t="14706"/>
          <a:stretch>
            <a:fillRect/>
          </a:stretch>
        </p:blipFill>
        <p:spPr bwMode="auto">
          <a:xfrm>
            <a:off x="6286512" y="1643050"/>
            <a:ext cx="2571768" cy="1815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C:\Users\Илья\Desktop\Работа корпус 2 сент.2020\ФОТО, видео ПОДГ.ГР. 20-21\Квест В поисках подарков\sL8RHUs2ja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785794"/>
            <a:ext cx="2500330" cy="193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3" descr="C:\Users\Илья\Desktop\Работа корпус 2 сент.2020\ФОТО, видео ПОДГ.ГР. 20-21\Квест В поисках подарков\CwwJ-rc3tio.jpg"/>
          <p:cNvPicPr>
            <a:picLocks noChangeAspect="1" noChangeArrowheads="1"/>
          </p:cNvPicPr>
          <p:nvPr/>
        </p:nvPicPr>
        <p:blipFill>
          <a:blip r:embed="rId7" cstate="print"/>
          <a:srcRect t="2963" r="11111"/>
          <a:stretch>
            <a:fillRect/>
          </a:stretch>
        </p:blipFill>
        <p:spPr bwMode="auto">
          <a:xfrm>
            <a:off x="571472" y="4714884"/>
            <a:ext cx="2500330" cy="1861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8" descr="C:\Users\Илья\Desktop\Работа корпус 2 сент.2020\ФОТО, видео ПОДГ.ГР. 20-21\Квест В поисках подарков\lB74LK15fyA.jpg"/>
          <p:cNvPicPr>
            <a:picLocks noChangeAspect="1" noChangeArrowheads="1"/>
          </p:cNvPicPr>
          <p:nvPr/>
        </p:nvPicPr>
        <p:blipFill>
          <a:blip r:embed="rId8" cstate="print"/>
          <a:srcRect b="37500"/>
          <a:stretch>
            <a:fillRect/>
          </a:stretch>
        </p:blipFill>
        <p:spPr bwMode="auto">
          <a:xfrm>
            <a:off x="3428992" y="3143248"/>
            <a:ext cx="2500330" cy="202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60499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20" y="285728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B05BB"/>
                </a:solidFill>
              </a:rPr>
              <a:t>Квест</a:t>
            </a:r>
            <a:r>
              <a:rPr lang="ru-RU" b="1" dirty="0" smtClean="0">
                <a:solidFill>
                  <a:srgbClr val="FB05BB"/>
                </a:solidFill>
              </a:rPr>
              <a:t> к 23 Февраля </a:t>
            </a:r>
            <a:br>
              <a:rPr lang="ru-RU" b="1" dirty="0" smtClean="0">
                <a:solidFill>
                  <a:srgbClr val="FB05BB"/>
                </a:solidFill>
              </a:rPr>
            </a:br>
            <a:r>
              <a:rPr lang="ru-RU" b="1" dirty="0" smtClean="0">
                <a:solidFill>
                  <a:srgbClr val="FB05BB"/>
                </a:solidFill>
              </a:rPr>
              <a:t>«Школа молодого бойца»</a:t>
            </a:r>
            <a:endParaRPr lang="ru-RU" dirty="0"/>
          </a:p>
        </p:txBody>
      </p:sp>
      <p:pic>
        <p:nvPicPr>
          <p:cNvPr id="6" name="Picture 5" descr="C:\Users\Илья\Desktop\Работа корпус 2 сент.2020\ФОТО, видео ПОДГ.ГР. 20-21\Квест Школа молодого бойца\IMG_20210217_073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155377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C:\Users\Илья\Desktop\Работа корпус 2 сент.2020\ФОТО, видео ПОДГ.ГР. 20-21\Квест Школа молодого бойца\IMG_20210217_0811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5" y="1214422"/>
            <a:ext cx="1571636" cy="2095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Илья\Desktop\Работа корпус 2 сент.2020\ФОТО, видео ПОДГ.ГР. 20-21\Квест Школа молодого бойца\IMG_20210217_0806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85728"/>
            <a:ext cx="1875248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Илья\Desktop\Работа корпус 2 сент.2020\ФОТО, видео ПОДГ.ГР. 20-21\Квест Школа молодого бойца\IMG_20210217_104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000108"/>
            <a:ext cx="2730501" cy="2047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Илья\Desktop\Работа корпус 2 сент.2020\ФОТО, видео ПОДГ.ГР. 20-21\Квест Школа молодого бойца\IMG_20210217_1024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786190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7" descr="C:\Users\Илья\Desktop\Работа корпус 2 сент.2020\ФОТО, видео ПОДГ.ГР. 20-21\Квест Школа молодого бойца\IMG_20210217_1054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3571876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9" descr="C:\Users\Илья\Desktop\Работа корпус 2 сент.2020\ФОТО, видео ПОДГ.ГР. 20-21\Квест Школа молодого бойца\IMG_20210217_16383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643446"/>
            <a:ext cx="2641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8777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7158" y="500042"/>
            <a:ext cx="53211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«ДНЕВНИЧЕК УСПЕХА»</a:t>
            </a:r>
          </a:p>
          <a:p>
            <a:endParaRPr lang="ru-RU" sz="2400" b="1" dirty="0" smtClean="0"/>
          </a:p>
          <a:p>
            <a:r>
              <a:rPr lang="ru-RU" sz="2000" b="1" dirty="0" smtClean="0"/>
              <a:t>Цель </a:t>
            </a:r>
            <a:r>
              <a:rPr lang="ru-RU" sz="2000" dirty="0" smtClean="0"/>
              <a:t>: формирование и поддержка положительной самооценки ребенка, уверенности в собственных возможностях и способностях. </a:t>
            </a:r>
            <a:endParaRPr lang="ru-RU" sz="2000" dirty="0"/>
          </a:p>
        </p:txBody>
      </p:sp>
      <p:pic>
        <p:nvPicPr>
          <p:cNvPr id="6" name="Picture 2" descr="C:\Users\Любовь Малышева\Desktop\j2TKutP6ij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5" y="142852"/>
            <a:ext cx="2526831" cy="30718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Любовь Малышева\Desktop\ANvL9475c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3071810"/>
            <a:ext cx="2592288" cy="288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Любовь Малышева\Desktop\jhV5OGQTZM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2582602" cy="28803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7771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h0ILnpTmV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98" y="2928934"/>
            <a:ext cx="2700300" cy="36724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юбовь Малышева\Desktop\iIvXUpkiZL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1643050"/>
            <a:ext cx="2736304" cy="35283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Любовь Малышева\Desktop\AGeh-O3NpE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62" y="188640"/>
            <a:ext cx="2518756" cy="34913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128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Любовь Малышева\Desktop\xkagEDLwJb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8995"/>
            <a:ext cx="2880320" cy="44851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юбовь Малышева\Desktop\Ld6dM1vojM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643050"/>
            <a:ext cx="2808312" cy="45365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Любовь Малышева\Desktop\FvuL4a-X2P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4323"/>
            <a:ext cx="2808312" cy="453650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55835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841</Words>
  <Application>Microsoft Office PowerPoint</Application>
  <PresentationFormat>Экран (4:3)</PresentationFormat>
  <Paragraphs>176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Программа  воспитания</vt:lpstr>
      <vt:lpstr>Календарный план воспитательной работы  (Приложение к основной образовательной программе)  </vt:lpstr>
      <vt:lpstr>Игровой квест  для детей и их родителей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Малышева</dc:creator>
  <cp:lastModifiedBy>USER</cp:lastModifiedBy>
  <cp:revision>36</cp:revision>
  <dcterms:created xsi:type="dcterms:W3CDTF">2022-04-13T19:10:52Z</dcterms:created>
  <dcterms:modified xsi:type="dcterms:W3CDTF">2023-01-26T06:04:15Z</dcterms:modified>
</cp:coreProperties>
</file>