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0" d="100"/>
          <a:sy n="40" d="100"/>
        </p:scale>
        <p:origin x="-108" y="-6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5.png"/><Relationship Id="rId7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jpeg"/><Relationship Id="rId5" Type="http://schemas.openxmlformats.org/officeDocument/2006/relationships/image" Target="../media/image31.png"/><Relationship Id="rId10" Type="http://schemas.openxmlformats.org/officeDocument/2006/relationships/image" Target="../media/image36.jpeg"/><Relationship Id="rId4" Type="http://schemas.openxmlformats.org/officeDocument/2006/relationships/image" Target="../media/image30.png"/><Relationship Id="rId9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25.png"/><Relationship Id="rId7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25.png"/><Relationship Id="rId7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25.png"/><Relationship Id="rId7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8.jpeg"/><Relationship Id="rId7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hyperlink" Target="https://vk.com/clud135158429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.png"/><Relationship Id="rId7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.png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Рисунок 4"/>
          <p:cNvPicPr/>
          <p:nvPr/>
        </p:nvPicPr>
        <p:blipFill>
          <a:blip r:embed="rId2"/>
          <a:stretch/>
        </p:blipFill>
        <p:spPr>
          <a:xfrm>
            <a:off x="0" y="0"/>
            <a:ext cx="12190680" cy="7952400"/>
          </a:xfrm>
          <a:prstGeom prst="rect">
            <a:avLst/>
          </a:prstGeom>
          <a:ln>
            <a:noFill/>
          </a:ln>
        </p:spPr>
      </p:pic>
      <p:sp>
        <p:nvSpPr>
          <p:cNvPr id="77" name="CustomShape 1"/>
          <p:cNvSpPr/>
          <p:nvPr/>
        </p:nvSpPr>
        <p:spPr>
          <a:xfrm>
            <a:off x="838080" y="365040"/>
            <a:ext cx="10514160" cy="589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Муниципальное бюджетное дошкольное образовательное учреждение </a:t>
            </a:r>
            <a:r>
              <a:t/>
            </a:r>
            <a:br/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«Детский сад общеразвивающего вида №3 «Родничок»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78" name="CustomShape 2"/>
          <p:cNvSpPr/>
          <p:nvPr/>
        </p:nvSpPr>
        <p:spPr>
          <a:xfrm>
            <a:off x="838080" y="1782000"/>
            <a:ext cx="10873440" cy="5246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69500" lnSpcReduction="10000"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ru-RU" sz="4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Организация работы группы кратковременного пребывания для детей с ограниченными возможностями здоровья и детей – инвалидов в условиях дошкольного образовательного учреждения.</a:t>
            </a:r>
            <a:endParaRPr lang="ru-RU" sz="40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ru-RU" sz="40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ru-RU" sz="4000" b="0" strike="noStrike" spc="-1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1001"/>
              </a:spcBef>
            </a:pPr>
            <a:r>
              <a:rPr lang="ru-RU" sz="16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Старший воспитатель:</a:t>
            </a:r>
            <a:endParaRPr lang="ru-RU" sz="1600" b="0" strike="noStrike" spc="-1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1001"/>
              </a:spcBef>
            </a:pPr>
            <a:r>
              <a:rPr lang="ru-RU" sz="16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Рыжкова Алёна Сергеевна</a:t>
            </a:r>
            <a:endParaRPr lang="ru-RU" sz="1600" b="0" strike="noStrike" spc="-1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1001"/>
              </a:spcBef>
            </a:pPr>
            <a:r>
              <a:rPr lang="ru-RU" sz="16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Высшая квалификационная категория</a:t>
            </a:r>
            <a:endParaRPr lang="ru-RU" sz="1600" b="0" strike="noStrike" spc="-1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1001"/>
              </a:spcBef>
            </a:pP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lang="ru-RU" sz="16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г. Никольск 2023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79" name="Picture 5" descr="sgn"/>
          <p:cNvPicPr/>
          <p:nvPr/>
        </p:nvPicPr>
        <p:blipFill>
          <a:blip r:embed="rId3"/>
          <a:stretch/>
        </p:blipFill>
        <p:spPr>
          <a:xfrm>
            <a:off x="10422360" y="169200"/>
            <a:ext cx="1598760" cy="1446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Рисунок 4"/>
          <p:cNvPicPr/>
          <p:nvPr/>
        </p:nvPicPr>
        <p:blipFill>
          <a:blip r:embed="rId2"/>
          <a:stretch/>
        </p:blipFill>
        <p:spPr>
          <a:xfrm>
            <a:off x="0" y="0"/>
            <a:ext cx="12190680" cy="7952400"/>
          </a:xfrm>
          <a:prstGeom prst="rect">
            <a:avLst/>
          </a:prstGeom>
          <a:ln>
            <a:noFill/>
          </a:ln>
        </p:spPr>
      </p:pic>
      <p:pic>
        <p:nvPicPr>
          <p:cNvPr id="143" name="Picture 5" descr="sgn"/>
          <p:cNvPicPr/>
          <p:nvPr/>
        </p:nvPicPr>
        <p:blipFill>
          <a:blip r:embed="rId3"/>
          <a:stretch/>
        </p:blipFill>
        <p:spPr>
          <a:xfrm>
            <a:off x="10422360" y="169200"/>
            <a:ext cx="1598760" cy="1446480"/>
          </a:xfrm>
          <a:prstGeom prst="rect">
            <a:avLst/>
          </a:prstGeom>
          <a:ln>
            <a:noFill/>
          </a:ln>
        </p:spPr>
      </p:pic>
      <p:sp>
        <p:nvSpPr>
          <p:cNvPr id="144" name="CustomShape 1"/>
          <p:cNvSpPr/>
          <p:nvPr/>
        </p:nvSpPr>
        <p:spPr>
          <a:xfrm>
            <a:off x="259200" y="338040"/>
            <a:ext cx="7209720" cy="3456000"/>
          </a:xfrm>
          <a:prstGeom prst="rect">
            <a:avLst/>
          </a:prstGeom>
          <a:solidFill>
            <a:srgbClr val="FFFFFF"/>
          </a:solidFill>
          <a:ln w="12600">
            <a:solidFill>
              <a:srgbClr val="A5A5A5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110000"/>
              </a:lnSpc>
              <a:spcBef>
                <a:spcPts val="1001"/>
              </a:spcBef>
            </a:pPr>
            <a:r>
              <a:rPr lang="ru-RU" sz="3600" b="1" i="1" strike="noStrike" spc="-1" dirty="0">
                <a:solidFill>
                  <a:srgbClr val="C00000"/>
                </a:solidFill>
                <a:latin typeface="Times New Roman"/>
                <a:ea typeface="DejaVu Sans"/>
              </a:rPr>
              <a:t>Направление работы группы</a:t>
            </a:r>
            <a:endParaRPr lang="ru-RU" sz="3600" b="0" strike="noStrike" spc="-1" dirty="0">
              <a:latin typeface="Arial"/>
            </a:endParaRPr>
          </a:p>
          <a:p>
            <a:pPr algn="ctr">
              <a:lnSpc>
                <a:spcPct val="110000"/>
              </a:lnSpc>
              <a:spcBef>
                <a:spcPts val="1001"/>
              </a:spcBef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Деятельность группы направлена на 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реализацию равных прав на образование детей с ОВЗ и осуществления квалифицированной коррекции отклонений в их психическом и физическом развитии.</a:t>
            </a:r>
            <a:endParaRPr lang="ru-RU" sz="2800" b="0" strike="noStrike" spc="-1" dirty="0">
              <a:latin typeface="Arial"/>
            </a:endParaRPr>
          </a:p>
        </p:txBody>
      </p:sp>
      <p:sp>
        <p:nvSpPr>
          <p:cNvPr id="145" name="CustomShape 2"/>
          <p:cNvSpPr/>
          <p:nvPr/>
        </p:nvSpPr>
        <p:spPr>
          <a:xfrm>
            <a:off x="767520" y="4037760"/>
            <a:ext cx="10306800" cy="258048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/>
        </p:style>
        <p:txBody>
          <a:bodyPr lIns="0" tIns="0" rIns="0" bIns="0">
            <a:noAutofit/>
          </a:bodyPr>
          <a:lstStyle/>
          <a:p>
            <a:pPr marL="216000" indent="-215280" algn="ctr">
              <a:lnSpc>
                <a:spcPct val="100000"/>
              </a:lnSpc>
              <a:spcBef>
                <a:spcPts val="388"/>
              </a:spcBef>
              <a:buClr>
                <a:srgbClr val="000000"/>
              </a:buClr>
              <a:buFont typeface="Microsoft Sans Serif"/>
              <a:buChar char="•"/>
            </a:pPr>
            <a:r>
              <a:rPr lang="ru-RU" sz="3200" b="1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Пн., Вт, Чт., Пт. – с 9:00 до 12:00</a:t>
            </a:r>
            <a:endParaRPr lang="ru-RU" sz="3200" b="0" strike="noStrike" spc="-1">
              <a:latin typeface="Arial"/>
            </a:endParaRPr>
          </a:p>
          <a:p>
            <a:pPr marL="216000" indent="-215280" algn="ctr">
              <a:lnSpc>
                <a:spcPct val="100000"/>
              </a:lnSpc>
              <a:spcBef>
                <a:spcPts val="388"/>
              </a:spcBef>
              <a:buClr>
                <a:srgbClr val="000000"/>
              </a:buClr>
              <a:buFont typeface="Microsoft Sans Serif"/>
              <a:buChar char="•"/>
            </a:pPr>
            <a:r>
              <a:rPr lang="ru-RU" sz="3200" b="1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Трехчасовое пребывание детей не подразумевает питание и сон.</a:t>
            </a:r>
            <a:endParaRPr lang="ru-RU" sz="3200" b="0" strike="noStrike" spc="-1">
              <a:latin typeface="Arial"/>
            </a:endParaRPr>
          </a:p>
          <a:p>
            <a:pPr marL="216000" indent="-215280" algn="ctr">
              <a:lnSpc>
                <a:spcPct val="100000"/>
              </a:lnSpc>
              <a:spcBef>
                <a:spcPts val="88"/>
              </a:spcBef>
              <a:buClr>
                <a:srgbClr val="000000"/>
              </a:buClr>
              <a:buFont typeface="Times New Roman"/>
              <a:buChar char="•"/>
            </a:pPr>
            <a:r>
              <a:rPr lang="ru-RU" sz="3200" b="1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Комплексная помощь специалистов на основе заключений ТПМПК</a:t>
            </a: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Рисунок 3"/>
          <p:cNvPicPr/>
          <p:nvPr/>
        </p:nvPicPr>
        <p:blipFill>
          <a:blip r:embed="rId2"/>
          <a:stretch/>
        </p:blipFill>
        <p:spPr>
          <a:xfrm>
            <a:off x="0" y="0"/>
            <a:ext cx="12190680" cy="7952400"/>
          </a:xfrm>
          <a:prstGeom prst="rect">
            <a:avLst/>
          </a:prstGeom>
          <a:ln>
            <a:noFill/>
          </a:ln>
        </p:spPr>
      </p:pic>
      <p:pic>
        <p:nvPicPr>
          <p:cNvPr id="147" name="Рисунок 4"/>
          <p:cNvPicPr/>
          <p:nvPr/>
        </p:nvPicPr>
        <p:blipFill>
          <a:blip r:embed="rId3"/>
          <a:stretch/>
        </p:blipFill>
        <p:spPr>
          <a:xfrm>
            <a:off x="10229400" y="185040"/>
            <a:ext cx="1595880" cy="1443600"/>
          </a:xfrm>
          <a:prstGeom prst="rect">
            <a:avLst/>
          </a:prstGeom>
          <a:ln>
            <a:noFill/>
          </a:ln>
        </p:spPr>
      </p:pic>
      <p:sp>
        <p:nvSpPr>
          <p:cNvPr id="148" name="CustomShape 1"/>
          <p:cNvSpPr/>
          <p:nvPr/>
        </p:nvSpPr>
        <p:spPr>
          <a:xfrm>
            <a:off x="794880" y="243360"/>
            <a:ext cx="9154800" cy="512892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  <a:spcBef>
                <a:spcPts val="388"/>
              </a:spcBef>
            </a:pPr>
            <a:r>
              <a:rPr lang="ru-RU" sz="3200" b="1" i="1" strike="noStrike" spc="-1" dirty="0">
                <a:solidFill>
                  <a:srgbClr val="C00000"/>
                </a:solidFill>
                <a:latin typeface="Times New Roman"/>
                <a:ea typeface="DejaVu Sans"/>
              </a:rPr>
              <a:t>Нозологическая категории детей посещающих ГКП</a:t>
            </a:r>
            <a:endParaRPr lang="ru-RU" sz="3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88"/>
              </a:spcBef>
            </a:pPr>
            <a:r>
              <a:rPr lang="ru-RU" sz="2800" b="1" i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За 5 лет функционирования группы: 9 детей</a:t>
            </a:r>
            <a:endParaRPr lang="ru-RU" sz="2800" b="0" strike="noStrike" spc="-1" dirty="0">
              <a:latin typeface="Arial"/>
            </a:endParaRPr>
          </a:p>
          <a:p>
            <a:pPr marL="343080" indent="-342000" algn="ctr">
              <a:lnSpc>
                <a:spcPct val="100000"/>
              </a:lnSpc>
              <a:spcBef>
                <a:spcPts val="388"/>
              </a:spcBef>
              <a:buClr>
                <a:srgbClr val="000000"/>
              </a:buClr>
              <a:buFont typeface="StarSymbol"/>
              <a:buChar char="-"/>
            </a:pPr>
            <a:r>
              <a:rPr lang="ru-RU" sz="2000" b="1" i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ОДА (включая ДЦП)</a:t>
            </a:r>
            <a:endParaRPr lang="ru-RU" sz="2000" b="0" strike="noStrike" spc="-1" dirty="0">
              <a:latin typeface="Arial"/>
            </a:endParaRPr>
          </a:p>
          <a:p>
            <a:pPr marL="343080" indent="-342000" algn="ctr">
              <a:lnSpc>
                <a:spcPct val="100000"/>
              </a:lnSpc>
              <a:spcBef>
                <a:spcPts val="388"/>
              </a:spcBef>
              <a:buClr>
                <a:srgbClr val="000000"/>
              </a:buClr>
              <a:buFont typeface="StarSymbol"/>
              <a:buChar char="-"/>
            </a:pPr>
            <a:r>
              <a:rPr lang="ru-RU" sz="2000" b="1" i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Нарушение интеллекта (умственная отсталость)</a:t>
            </a:r>
            <a:endParaRPr lang="ru-RU" sz="2000" b="0" strike="noStrike" spc="-1" dirty="0">
              <a:latin typeface="Arial"/>
            </a:endParaRPr>
          </a:p>
          <a:p>
            <a:pPr marL="343080" indent="-342000" algn="ctr">
              <a:lnSpc>
                <a:spcPct val="100000"/>
              </a:lnSpc>
              <a:spcBef>
                <a:spcPts val="388"/>
              </a:spcBef>
              <a:buClr>
                <a:srgbClr val="000000"/>
              </a:buClr>
              <a:buFont typeface="StarSymbol"/>
              <a:buChar char="-"/>
            </a:pPr>
            <a:r>
              <a:rPr lang="ru-RU" sz="2000" b="1" i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Нарушение зрения</a:t>
            </a:r>
            <a:endParaRPr lang="ru-RU" sz="2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88"/>
              </a:spcBef>
            </a:pPr>
            <a:endParaRPr lang="ru-RU" sz="2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88"/>
              </a:spcBef>
            </a:pPr>
            <a:r>
              <a:rPr lang="ru-RU" sz="24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Количество детей  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- 3 ребенка из них: </a:t>
            </a:r>
            <a:endParaRPr lang="ru-RU" sz="2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88"/>
              </a:spcBef>
            </a:pPr>
            <a:r>
              <a:rPr lang="ru-RU" sz="24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1 ребенок 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имеет  - нарушения  интеллекта (</a:t>
            </a:r>
            <a:r>
              <a:rPr lang="ru-RU" sz="2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умственная 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отсталость)</a:t>
            </a:r>
            <a:endParaRPr lang="ru-RU" sz="2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88"/>
              </a:spcBef>
            </a:pPr>
            <a:r>
              <a:rPr lang="ru-RU" sz="24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1 ребенок 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имеет –  тяжелые множественные нарушения развития</a:t>
            </a:r>
            <a:endParaRPr lang="ru-RU" sz="2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88"/>
              </a:spcBef>
            </a:pPr>
            <a:r>
              <a:rPr lang="ru-RU" sz="24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1 ребенок 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имеет — нарушения ОДА (включая ДЦП)</a:t>
            </a:r>
            <a:endParaRPr lang="ru-RU" sz="24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Рисунок 3"/>
          <p:cNvPicPr/>
          <p:nvPr/>
        </p:nvPicPr>
        <p:blipFill>
          <a:blip r:embed="rId2"/>
          <a:stretch/>
        </p:blipFill>
        <p:spPr>
          <a:xfrm>
            <a:off x="0" y="0"/>
            <a:ext cx="12190680" cy="7952400"/>
          </a:xfrm>
          <a:prstGeom prst="rect">
            <a:avLst/>
          </a:prstGeom>
          <a:ln>
            <a:noFill/>
          </a:ln>
        </p:spPr>
      </p:pic>
      <p:pic>
        <p:nvPicPr>
          <p:cNvPr id="150" name="Рисунок 4"/>
          <p:cNvPicPr/>
          <p:nvPr/>
        </p:nvPicPr>
        <p:blipFill>
          <a:blip r:embed="rId3"/>
          <a:stretch/>
        </p:blipFill>
        <p:spPr>
          <a:xfrm>
            <a:off x="10229400" y="185040"/>
            <a:ext cx="1595880" cy="1443600"/>
          </a:xfrm>
          <a:prstGeom prst="rect">
            <a:avLst/>
          </a:prstGeom>
          <a:ln>
            <a:noFill/>
          </a:ln>
        </p:spPr>
      </p:pic>
      <p:sp>
        <p:nvSpPr>
          <p:cNvPr id="151" name="CustomShape 1"/>
          <p:cNvSpPr/>
          <p:nvPr/>
        </p:nvSpPr>
        <p:spPr>
          <a:xfrm>
            <a:off x="532800" y="1340640"/>
            <a:ext cx="10514160" cy="5040688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Прием в ГКП осуществляется на основании следующих документов:</a:t>
            </a:r>
            <a:endParaRPr lang="ru-RU" sz="2800" b="0" strike="noStrike" spc="-1" dirty="0"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-"/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Заявление и документы, удостоверяющие личность одного из родителей (законных представителей);</a:t>
            </a:r>
            <a:endParaRPr lang="ru-RU" sz="2800" b="0" strike="noStrike" spc="-1" dirty="0"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-"/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Копия свидетельства о рождении ребенка;</a:t>
            </a:r>
            <a:endParaRPr lang="ru-RU" sz="2800" b="0" strike="noStrike" spc="-1" dirty="0"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-"/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Заключение 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ТПМПК</a:t>
            </a:r>
          </a:p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-"/>
            </a:pPr>
            <a:r>
              <a:rPr lang="ru-RU" sz="2800" spc="-1" dirty="0" smtClean="0">
                <a:solidFill>
                  <a:srgbClr val="000000"/>
                </a:solidFill>
                <a:latin typeface="Times New Roman"/>
              </a:rPr>
              <a:t>Путевка – направление управления образования администрации никольского муниципального района</a:t>
            </a:r>
            <a:endParaRPr lang="ru-RU" sz="2800" b="0" strike="noStrike" spc="-1" dirty="0"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-"/>
            </a:pP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Медицинское заключение о состоянии здоровья ребенка</a:t>
            </a:r>
            <a:endParaRPr lang="ru-RU" sz="2800" b="0" strike="noStrike" spc="-1" dirty="0"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-"/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Копия справки об установлении инвалидности</a:t>
            </a:r>
            <a:endParaRPr lang="ru-RU" sz="2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Рисунок 10"/>
          <p:cNvPicPr/>
          <p:nvPr/>
        </p:nvPicPr>
        <p:blipFill>
          <a:blip r:embed="rId2"/>
          <a:stretch/>
        </p:blipFill>
        <p:spPr>
          <a:xfrm>
            <a:off x="0" y="0"/>
            <a:ext cx="12190680" cy="7952400"/>
          </a:xfrm>
          <a:prstGeom prst="rect">
            <a:avLst/>
          </a:prstGeom>
          <a:ln>
            <a:noFill/>
          </a:ln>
        </p:spPr>
      </p:pic>
      <p:pic>
        <p:nvPicPr>
          <p:cNvPr id="153" name="Объект 1"/>
          <p:cNvPicPr/>
          <p:nvPr/>
        </p:nvPicPr>
        <p:blipFill>
          <a:blip r:embed="rId3"/>
          <a:stretch/>
        </p:blipFill>
        <p:spPr>
          <a:xfrm>
            <a:off x="463320" y="1290600"/>
            <a:ext cx="1599480" cy="2484360"/>
          </a:xfrm>
          <a:prstGeom prst="rect">
            <a:avLst/>
          </a:prstGeom>
          <a:ln>
            <a:noFill/>
          </a:ln>
        </p:spPr>
      </p:pic>
      <p:pic>
        <p:nvPicPr>
          <p:cNvPr id="154" name="Рисунок 3"/>
          <p:cNvPicPr/>
          <p:nvPr/>
        </p:nvPicPr>
        <p:blipFill>
          <a:blip r:embed="rId4"/>
          <a:stretch/>
        </p:blipFill>
        <p:spPr>
          <a:xfrm>
            <a:off x="10229400" y="185040"/>
            <a:ext cx="1595880" cy="1443600"/>
          </a:xfrm>
          <a:prstGeom prst="rect">
            <a:avLst/>
          </a:prstGeom>
          <a:ln>
            <a:noFill/>
          </a:ln>
        </p:spPr>
      </p:pic>
      <p:sp>
        <p:nvSpPr>
          <p:cNvPr id="155" name="CustomShape 1"/>
          <p:cNvSpPr/>
          <p:nvPr/>
        </p:nvSpPr>
        <p:spPr>
          <a:xfrm>
            <a:off x="794880" y="243360"/>
            <a:ext cx="8912520" cy="911520"/>
          </a:xfrm>
          <a:prstGeom prst="rect">
            <a:avLst/>
          </a:prstGeom>
          <a:noFill/>
          <a:ln w="9360">
            <a:solidFill>
              <a:srgbClr val="0462C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  <a:spcBef>
                <a:spcPts val="388"/>
              </a:spcBef>
            </a:pPr>
            <a:r>
              <a:rPr lang="ru-RU" sz="2400" b="1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Специалисты осуществляющие коррекционно – образовательную деятельность на ГКП с детьми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156" name="CustomShape 2"/>
          <p:cNvSpPr/>
          <p:nvPr/>
        </p:nvSpPr>
        <p:spPr>
          <a:xfrm>
            <a:off x="-180000" y="3956400"/>
            <a:ext cx="3531600" cy="662760"/>
          </a:xfrm>
          <a:prstGeom prst="rect">
            <a:avLst/>
          </a:prstGeom>
          <a:gradFill rotWithShape="0">
            <a:gsLst>
              <a:gs pos="0">
                <a:srgbClr val="D1D1D1"/>
              </a:gs>
              <a:gs pos="100000">
                <a:srgbClr val="C7C7C7"/>
              </a:gs>
            </a:gsLst>
            <a:lin ang="5400000"/>
          </a:gradFill>
          <a:ln>
            <a:solidFill>
              <a:srgbClr val="A1A1A1"/>
            </a:solidFill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  <a:spcBef>
                <a:spcPts val="388"/>
              </a:spcBef>
            </a:pPr>
            <a:r>
              <a:rPr lang="ru-RU" sz="1600" b="1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Педагог – психолог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88"/>
              </a:spcBef>
            </a:pPr>
            <a:r>
              <a:rPr lang="ru-RU" sz="1600" b="1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Попова Надежда Александровна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88"/>
              </a:spcBef>
            </a:pPr>
            <a:endParaRPr lang="ru-RU" sz="1600" b="0" strike="noStrike" spc="-1">
              <a:latin typeface="Arial"/>
            </a:endParaRPr>
          </a:p>
        </p:txBody>
      </p:sp>
      <p:sp>
        <p:nvSpPr>
          <p:cNvPr id="157" name="CustomShape 3"/>
          <p:cNvSpPr/>
          <p:nvPr/>
        </p:nvSpPr>
        <p:spPr>
          <a:xfrm>
            <a:off x="2064240" y="4620600"/>
            <a:ext cx="4563720" cy="662760"/>
          </a:xfrm>
          <a:prstGeom prst="rect">
            <a:avLst/>
          </a:prstGeom>
          <a:gradFill rotWithShape="0">
            <a:gsLst>
              <a:gs pos="0">
                <a:srgbClr val="D1D1D1"/>
              </a:gs>
              <a:gs pos="100000">
                <a:srgbClr val="C7C7C7"/>
              </a:gs>
            </a:gsLst>
            <a:lin ang="5400000"/>
          </a:gradFill>
          <a:ln>
            <a:solidFill>
              <a:srgbClr val="A1A1A1"/>
            </a:solidFill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  <a:spcBef>
                <a:spcPts val="388"/>
              </a:spcBef>
            </a:pPr>
            <a:r>
              <a:rPr lang="ru-RU" sz="1600" b="1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Учитель – логопед, учитель - дефектолог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88"/>
              </a:spcBef>
            </a:pPr>
            <a:r>
              <a:rPr lang="ru-RU" sz="1600" b="1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Карачева Дарина Васильевна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88"/>
              </a:spcBef>
            </a:pPr>
            <a:endParaRPr lang="ru-RU" sz="1600" b="0" strike="noStrike" spc="-1">
              <a:latin typeface="Arial"/>
            </a:endParaRPr>
          </a:p>
        </p:txBody>
      </p:sp>
      <p:sp>
        <p:nvSpPr>
          <p:cNvPr id="158" name="CustomShape 4"/>
          <p:cNvSpPr/>
          <p:nvPr/>
        </p:nvSpPr>
        <p:spPr>
          <a:xfrm>
            <a:off x="5123520" y="5284440"/>
            <a:ext cx="4225680" cy="662760"/>
          </a:xfrm>
          <a:prstGeom prst="rect">
            <a:avLst/>
          </a:prstGeom>
          <a:gradFill rotWithShape="0">
            <a:gsLst>
              <a:gs pos="0">
                <a:srgbClr val="D1D1D1"/>
              </a:gs>
              <a:gs pos="100000">
                <a:srgbClr val="C7C7C7"/>
              </a:gs>
            </a:gsLst>
            <a:lin ang="5400000"/>
          </a:gradFill>
          <a:ln>
            <a:solidFill>
              <a:srgbClr val="A1A1A1"/>
            </a:solidFill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  <a:spcBef>
                <a:spcPts val="388"/>
              </a:spcBef>
            </a:pPr>
            <a:r>
              <a:rPr lang="ru-RU" sz="1600" b="1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Воспитатель ГКП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88"/>
              </a:spcBef>
            </a:pPr>
            <a:r>
              <a:rPr lang="ru-RU" sz="1600" b="1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Белозерова Наталия Анатольевна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88"/>
              </a:spcBef>
            </a:pPr>
            <a:endParaRPr lang="ru-RU" sz="1600" b="0" strike="noStrike" spc="-1">
              <a:latin typeface="Arial"/>
            </a:endParaRPr>
          </a:p>
        </p:txBody>
      </p:sp>
      <p:sp>
        <p:nvSpPr>
          <p:cNvPr id="159" name="CustomShape 5"/>
          <p:cNvSpPr/>
          <p:nvPr/>
        </p:nvSpPr>
        <p:spPr>
          <a:xfrm>
            <a:off x="8323920" y="6193800"/>
            <a:ext cx="4225680" cy="662760"/>
          </a:xfrm>
          <a:prstGeom prst="rect">
            <a:avLst/>
          </a:prstGeom>
          <a:gradFill rotWithShape="0">
            <a:gsLst>
              <a:gs pos="0">
                <a:srgbClr val="D1D1D1"/>
              </a:gs>
              <a:gs pos="100000">
                <a:srgbClr val="C7C7C7"/>
              </a:gs>
            </a:gsLst>
            <a:lin ang="5400000"/>
          </a:gradFill>
          <a:ln>
            <a:solidFill>
              <a:srgbClr val="A1A1A1"/>
            </a:solidFill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  <a:spcBef>
                <a:spcPts val="388"/>
              </a:spcBef>
            </a:pPr>
            <a:r>
              <a:rPr lang="ru-RU" sz="1600" b="1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Музыкальный руководитель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88"/>
              </a:spcBef>
            </a:pPr>
            <a:r>
              <a:rPr lang="ru-RU" sz="1600" b="1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Страхова Елена Александровна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88"/>
              </a:spcBef>
            </a:pPr>
            <a:endParaRPr lang="ru-RU" sz="1600" b="0" strike="noStrike" spc="-1">
              <a:latin typeface="Arial"/>
            </a:endParaRPr>
          </a:p>
        </p:txBody>
      </p:sp>
      <p:pic>
        <p:nvPicPr>
          <p:cNvPr id="160" name="Рисунок 9"/>
          <p:cNvPicPr/>
          <p:nvPr/>
        </p:nvPicPr>
        <p:blipFill>
          <a:blip r:embed="rId5"/>
          <a:srcRect t="13415"/>
          <a:stretch/>
        </p:blipFill>
        <p:spPr>
          <a:xfrm>
            <a:off x="9350640" y="3228120"/>
            <a:ext cx="2190600" cy="2841840"/>
          </a:xfrm>
          <a:prstGeom prst="rect">
            <a:avLst/>
          </a:prstGeom>
          <a:ln>
            <a:noFill/>
          </a:ln>
        </p:spPr>
      </p:pic>
      <p:pic>
        <p:nvPicPr>
          <p:cNvPr id="161" name="Picture 2" descr="I:\yovDC3uDqibzq7eMhLbgvtGd9--VlTwMNpY--w6gk5yIwak-o6fBtVF3K4iv8WkJPW3bO5_D2JemG7pZxhBg6jhh.jpg"/>
          <p:cNvPicPr/>
          <p:nvPr/>
        </p:nvPicPr>
        <p:blipFill>
          <a:blip r:embed="rId6"/>
          <a:stretch/>
        </p:blipFill>
        <p:spPr>
          <a:xfrm>
            <a:off x="3719520" y="1953360"/>
            <a:ext cx="1917720" cy="2548080"/>
          </a:xfrm>
          <a:prstGeom prst="rect">
            <a:avLst/>
          </a:prstGeom>
          <a:ln>
            <a:noFill/>
          </a:ln>
        </p:spPr>
      </p:pic>
      <p:pic>
        <p:nvPicPr>
          <p:cNvPr id="162" name="Picture 3" descr="I:\_AnbvxqQxPMTXFwBKNkLibL_i7NoyRRyqHPYgV-L7L7_dfVpcjlau8WkVkhRsLgFYMbBQG5vnuQ9pUzuDxG7YX6_.jpg"/>
          <p:cNvPicPr/>
          <p:nvPr/>
        </p:nvPicPr>
        <p:blipFill>
          <a:blip r:embed="rId7"/>
          <a:srcRect l="22508" t="14645" r="18658" b="33402"/>
          <a:stretch/>
        </p:blipFill>
        <p:spPr>
          <a:xfrm>
            <a:off x="6629400" y="2009160"/>
            <a:ext cx="2219760" cy="2941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Рисунок 8"/>
          <p:cNvPicPr/>
          <p:nvPr/>
        </p:nvPicPr>
        <p:blipFill>
          <a:blip r:embed="rId2"/>
          <a:stretch/>
        </p:blipFill>
        <p:spPr>
          <a:xfrm>
            <a:off x="0" y="0"/>
            <a:ext cx="12125880" cy="6856920"/>
          </a:xfrm>
          <a:prstGeom prst="rect">
            <a:avLst/>
          </a:prstGeom>
          <a:ln>
            <a:noFill/>
          </a:ln>
        </p:spPr>
      </p:pic>
      <p:pic>
        <p:nvPicPr>
          <p:cNvPr id="164" name="Рисунок 3"/>
          <p:cNvPicPr/>
          <p:nvPr/>
        </p:nvPicPr>
        <p:blipFill>
          <a:blip r:embed="rId3"/>
          <a:stretch/>
        </p:blipFill>
        <p:spPr>
          <a:xfrm>
            <a:off x="10229400" y="185040"/>
            <a:ext cx="1595880" cy="1443600"/>
          </a:xfrm>
          <a:prstGeom prst="rect">
            <a:avLst/>
          </a:prstGeom>
          <a:ln>
            <a:noFill/>
          </a:ln>
        </p:spPr>
      </p:pic>
      <p:pic>
        <p:nvPicPr>
          <p:cNvPr id="165" name="Рисунок 4"/>
          <p:cNvPicPr/>
          <p:nvPr/>
        </p:nvPicPr>
        <p:blipFill>
          <a:blip r:embed="rId4"/>
          <a:srcRect l="3207" t="3227" r="9513" b="3564"/>
          <a:stretch/>
        </p:blipFill>
        <p:spPr>
          <a:xfrm>
            <a:off x="374400" y="1506600"/>
            <a:ext cx="1880280" cy="1690920"/>
          </a:xfrm>
          <a:prstGeom prst="rect">
            <a:avLst/>
          </a:prstGeom>
          <a:ln>
            <a:noFill/>
          </a:ln>
          <a:effectLst>
            <a:outerShdw blurRad="292100" dist="138479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6" name="Рисунок 5"/>
          <p:cNvPicPr/>
          <p:nvPr/>
        </p:nvPicPr>
        <p:blipFill>
          <a:blip r:embed="rId5"/>
          <a:stretch/>
        </p:blipFill>
        <p:spPr>
          <a:xfrm>
            <a:off x="253800" y="3323160"/>
            <a:ext cx="2169000" cy="1632960"/>
          </a:xfrm>
          <a:prstGeom prst="rect">
            <a:avLst/>
          </a:prstGeom>
          <a:ln>
            <a:noFill/>
          </a:ln>
          <a:effectLst>
            <a:outerShdw blurRad="292100" dist="138479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7" name="Рисунок 6"/>
          <p:cNvPicPr/>
          <p:nvPr/>
        </p:nvPicPr>
        <p:blipFill>
          <a:blip r:embed="rId6"/>
          <a:srcRect l="6587" t="6467" r="5254"/>
          <a:stretch/>
        </p:blipFill>
        <p:spPr>
          <a:xfrm>
            <a:off x="7704360" y="4298400"/>
            <a:ext cx="1505520" cy="2320920"/>
          </a:xfrm>
          <a:prstGeom prst="rect">
            <a:avLst/>
          </a:prstGeom>
          <a:ln>
            <a:noFill/>
          </a:ln>
        </p:spPr>
      </p:pic>
      <p:pic>
        <p:nvPicPr>
          <p:cNvPr id="168" name="Рисунок 7"/>
          <p:cNvPicPr/>
          <p:nvPr/>
        </p:nvPicPr>
        <p:blipFill>
          <a:blip r:embed="rId7"/>
          <a:stretch/>
        </p:blipFill>
        <p:spPr>
          <a:xfrm>
            <a:off x="142200" y="5166360"/>
            <a:ext cx="2345760" cy="1488240"/>
          </a:xfrm>
          <a:prstGeom prst="rect">
            <a:avLst/>
          </a:prstGeom>
          <a:ln>
            <a:noFill/>
          </a:ln>
        </p:spPr>
      </p:pic>
      <p:pic>
        <p:nvPicPr>
          <p:cNvPr id="169" name="Рисунок 1"/>
          <p:cNvPicPr/>
          <p:nvPr/>
        </p:nvPicPr>
        <p:blipFill>
          <a:blip r:embed="rId8"/>
          <a:stretch/>
        </p:blipFill>
        <p:spPr>
          <a:xfrm>
            <a:off x="3465000" y="4333680"/>
            <a:ext cx="1691280" cy="2319120"/>
          </a:xfrm>
          <a:prstGeom prst="rect">
            <a:avLst/>
          </a:prstGeom>
          <a:ln>
            <a:noFill/>
          </a:ln>
        </p:spPr>
      </p:pic>
      <p:pic>
        <p:nvPicPr>
          <p:cNvPr id="170" name="Рисунок 2"/>
          <p:cNvPicPr/>
          <p:nvPr/>
        </p:nvPicPr>
        <p:blipFill>
          <a:blip r:embed="rId9"/>
          <a:stretch/>
        </p:blipFill>
        <p:spPr>
          <a:xfrm>
            <a:off x="5555880" y="4333680"/>
            <a:ext cx="1881720" cy="2285640"/>
          </a:xfrm>
          <a:prstGeom prst="rect">
            <a:avLst/>
          </a:prstGeom>
          <a:ln>
            <a:noFill/>
          </a:ln>
        </p:spPr>
      </p:pic>
      <p:pic>
        <p:nvPicPr>
          <p:cNvPr id="171" name="Рисунок 9"/>
          <p:cNvPicPr/>
          <p:nvPr/>
        </p:nvPicPr>
        <p:blipFill>
          <a:blip r:embed="rId10"/>
          <a:stretch/>
        </p:blipFill>
        <p:spPr>
          <a:xfrm rot="16200000">
            <a:off x="9852840" y="1803600"/>
            <a:ext cx="1929600" cy="2728080"/>
          </a:xfrm>
          <a:prstGeom prst="rect">
            <a:avLst/>
          </a:prstGeom>
          <a:ln>
            <a:noFill/>
          </a:ln>
        </p:spPr>
      </p:pic>
      <p:pic>
        <p:nvPicPr>
          <p:cNvPr id="172" name="Рисунок 10"/>
          <p:cNvPicPr/>
          <p:nvPr/>
        </p:nvPicPr>
        <p:blipFill>
          <a:blip r:embed="rId11"/>
          <a:srcRect l="6009" t="3711" r="9840" b="12025"/>
          <a:stretch/>
        </p:blipFill>
        <p:spPr>
          <a:xfrm rot="16200000">
            <a:off x="9893520" y="4320720"/>
            <a:ext cx="1847880" cy="2616480"/>
          </a:xfrm>
          <a:prstGeom prst="rect">
            <a:avLst/>
          </a:prstGeom>
          <a:ln>
            <a:noFill/>
          </a:ln>
        </p:spPr>
      </p:pic>
      <p:sp>
        <p:nvSpPr>
          <p:cNvPr id="173" name="CustomShape 1"/>
          <p:cNvSpPr/>
          <p:nvPr/>
        </p:nvSpPr>
        <p:spPr>
          <a:xfrm>
            <a:off x="1315440" y="243360"/>
            <a:ext cx="8912520" cy="30204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  <a:spcBef>
                <a:spcPts val="388"/>
              </a:spcBef>
            </a:pPr>
            <a:r>
              <a:rPr lang="ru-RU" sz="3600" b="1" i="1" strike="noStrike" spc="-1">
                <a:solidFill>
                  <a:srgbClr val="C00000"/>
                </a:solidFill>
                <a:latin typeface="Times New Roman"/>
                <a:ea typeface="DejaVu Sans"/>
              </a:rPr>
              <a:t>Профессиональный рост педагогов</a:t>
            </a:r>
            <a:endParaRPr lang="ru-RU" sz="36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388"/>
              </a:spcBef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                   -   Курсы повышения квалификации</a:t>
            </a:r>
            <a:endParaRPr lang="ru-RU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388"/>
              </a:spcBef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                   - Обучающие вебинары</a:t>
            </a:r>
            <a:endParaRPr lang="ru-RU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388"/>
              </a:spcBef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                   - Выступление на районных,    </a:t>
            </a:r>
            <a:endParaRPr lang="ru-RU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388"/>
              </a:spcBef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           межрегиональных педагогических чтениях</a:t>
            </a:r>
            <a:endParaRPr lang="ru-RU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388"/>
              </a:spcBef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                    - Конкурсы и выставки</a:t>
            </a:r>
            <a:endParaRPr lang="ru-RU" sz="2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Рисунок 3"/>
          <p:cNvPicPr/>
          <p:nvPr/>
        </p:nvPicPr>
        <p:blipFill>
          <a:blip r:embed="rId2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>
            <a:noFill/>
          </a:ln>
        </p:spPr>
      </p:pic>
      <p:pic>
        <p:nvPicPr>
          <p:cNvPr id="175" name="Рисунок 4"/>
          <p:cNvPicPr/>
          <p:nvPr/>
        </p:nvPicPr>
        <p:blipFill>
          <a:blip r:embed="rId3"/>
          <a:stretch/>
        </p:blipFill>
        <p:spPr>
          <a:xfrm>
            <a:off x="10229400" y="185040"/>
            <a:ext cx="1595880" cy="1443600"/>
          </a:xfrm>
          <a:prstGeom prst="rect">
            <a:avLst/>
          </a:prstGeom>
          <a:ln>
            <a:noFill/>
          </a:ln>
        </p:spPr>
      </p:pic>
      <p:sp>
        <p:nvSpPr>
          <p:cNvPr id="176" name="CustomShape 1"/>
          <p:cNvSpPr/>
          <p:nvPr/>
        </p:nvSpPr>
        <p:spPr>
          <a:xfrm>
            <a:off x="2279576" y="129011"/>
            <a:ext cx="7488832" cy="1601464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  <a:spcBef>
                <a:spcPts val="388"/>
              </a:spcBef>
            </a:pPr>
            <a:r>
              <a:rPr lang="ru-RU" sz="2800" b="1" i="1" strike="noStrike" spc="-1" dirty="0">
                <a:solidFill>
                  <a:srgbClr val="C00000"/>
                </a:solidFill>
                <a:latin typeface="Times New Roman"/>
                <a:ea typeface="DejaVu Sans"/>
              </a:rPr>
              <a:t>ДОУ является региональной инновационной площадкой по теме</a:t>
            </a:r>
            <a:r>
              <a:rPr lang="ru-RU" sz="3600" b="1" i="1" strike="noStrike" spc="-1" dirty="0">
                <a:solidFill>
                  <a:srgbClr val="C00000"/>
                </a:solidFill>
                <a:latin typeface="Times New Roman"/>
                <a:ea typeface="DejaVu Sans"/>
              </a:rPr>
              <a:t>: </a:t>
            </a:r>
            <a:endParaRPr lang="ru-RU" sz="3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88"/>
              </a:spcBef>
            </a:pPr>
            <a:r>
              <a:rPr lang="ru-RU" sz="2400" b="1" i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«Модель организации психолого – педагогической поддержки детей с  ОВЗ в условиях ДОУ»</a:t>
            </a:r>
            <a:endParaRPr lang="ru-RU" sz="2400" b="0" strike="noStrike" spc="-1" dirty="0">
              <a:latin typeface="Arial"/>
            </a:endParaRPr>
          </a:p>
        </p:txBody>
      </p:sp>
      <p:pic>
        <p:nvPicPr>
          <p:cNvPr id="178" name="Рисунок 2"/>
          <p:cNvPicPr/>
          <p:nvPr/>
        </p:nvPicPr>
        <p:blipFill>
          <a:blip r:embed="rId4"/>
          <a:stretch/>
        </p:blipFill>
        <p:spPr>
          <a:xfrm>
            <a:off x="110319" y="129011"/>
            <a:ext cx="1768840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I:\Модель психолого - педагогической поддержки детей с ОВЗ в условиях ДОУ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05" y="2492896"/>
            <a:ext cx="6186778" cy="418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I:\модель 2 страниц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1961437"/>
            <a:ext cx="5357025" cy="484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Рисунок 4"/>
          <p:cNvPicPr/>
          <p:nvPr/>
        </p:nvPicPr>
        <p:blipFill>
          <a:blip r:embed="rId2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>
            <a:noFill/>
          </a:ln>
        </p:spPr>
      </p:pic>
      <p:sp>
        <p:nvSpPr>
          <p:cNvPr id="180" name="CustomShape 1"/>
          <p:cNvSpPr/>
          <p:nvPr/>
        </p:nvSpPr>
        <p:spPr>
          <a:xfrm>
            <a:off x="1531080" y="386280"/>
            <a:ext cx="8332200" cy="957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ru-RU" sz="2800" b="1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Основная форма образовательного процесса – 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ru-RU" sz="2800" b="1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индивидуальные занятия</a:t>
            </a:r>
            <a:endParaRPr lang="ru-RU" sz="2800" b="0" strike="noStrike" spc="-1">
              <a:latin typeface="Arial"/>
            </a:endParaRPr>
          </a:p>
        </p:txBody>
      </p:sp>
      <p:pic>
        <p:nvPicPr>
          <p:cNvPr id="181" name="Рисунок 3"/>
          <p:cNvPicPr/>
          <p:nvPr/>
        </p:nvPicPr>
        <p:blipFill>
          <a:blip r:embed="rId3"/>
          <a:stretch/>
        </p:blipFill>
        <p:spPr>
          <a:xfrm>
            <a:off x="10229400" y="143640"/>
            <a:ext cx="1595880" cy="1443600"/>
          </a:xfrm>
          <a:prstGeom prst="rect">
            <a:avLst/>
          </a:prstGeom>
          <a:ln>
            <a:noFill/>
          </a:ln>
        </p:spPr>
      </p:pic>
      <p:sp>
        <p:nvSpPr>
          <p:cNvPr id="182" name="CustomShape 2"/>
          <p:cNvSpPr/>
          <p:nvPr/>
        </p:nvSpPr>
        <p:spPr>
          <a:xfrm>
            <a:off x="387000" y="1124640"/>
            <a:ext cx="1555920" cy="2769480"/>
          </a:xfrm>
          <a:prstGeom prst="round2DiagRect">
            <a:avLst>
              <a:gd name="adj1" fmla="val 16667"/>
              <a:gd name="adj2" fmla="val 0"/>
            </a:avLst>
          </a:prstGeom>
          <a:blipFill rotWithShape="0">
            <a:blip r:embed="rId4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3" name="CustomShape 3"/>
          <p:cNvSpPr/>
          <p:nvPr/>
        </p:nvSpPr>
        <p:spPr>
          <a:xfrm>
            <a:off x="4060080" y="2826000"/>
            <a:ext cx="1657080" cy="2949480"/>
          </a:xfrm>
          <a:prstGeom prst="round2DiagRect">
            <a:avLst>
              <a:gd name="adj1" fmla="val 16667"/>
              <a:gd name="adj2" fmla="val 0"/>
            </a:avLst>
          </a:prstGeom>
          <a:blipFill rotWithShape="0">
            <a:blip r:embed="rId5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4" name="CustomShape 4"/>
          <p:cNvSpPr/>
          <p:nvPr/>
        </p:nvSpPr>
        <p:spPr>
          <a:xfrm>
            <a:off x="5971320" y="3997080"/>
            <a:ext cx="2756160" cy="2756160"/>
          </a:xfrm>
          <a:prstGeom prst="round2DiagRect">
            <a:avLst>
              <a:gd name="adj1" fmla="val 16667"/>
              <a:gd name="adj2" fmla="val 0"/>
            </a:avLst>
          </a:prstGeom>
          <a:blipFill rotWithShape="0">
            <a:blip r:embed="rId6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5" name="CustomShape 5"/>
          <p:cNvSpPr/>
          <p:nvPr/>
        </p:nvSpPr>
        <p:spPr>
          <a:xfrm>
            <a:off x="2172960" y="1883880"/>
            <a:ext cx="1657080" cy="2949480"/>
          </a:xfrm>
          <a:prstGeom prst="round2DiagRect">
            <a:avLst>
              <a:gd name="adj1" fmla="val 16667"/>
              <a:gd name="adj2" fmla="val 0"/>
            </a:avLst>
          </a:prstGeom>
          <a:blipFill rotWithShape="0">
            <a:blip r:embed="rId7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6" name="CustomShape 6"/>
          <p:cNvSpPr/>
          <p:nvPr/>
        </p:nvSpPr>
        <p:spPr>
          <a:xfrm>
            <a:off x="8818560" y="1909080"/>
            <a:ext cx="3023640" cy="2267280"/>
          </a:xfrm>
          <a:prstGeom prst="round2DiagRect">
            <a:avLst>
              <a:gd name="adj1" fmla="val 16667"/>
              <a:gd name="adj2" fmla="val 0"/>
            </a:avLst>
          </a:prstGeom>
          <a:blipFill rotWithShape="0">
            <a:blip r:embed="rId8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Рисунок 6"/>
          <p:cNvPicPr/>
          <p:nvPr/>
        </p:nvPicPr>
        <p:blipFill>
          <a:blip r:embed="rId2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>
            <a:noFill/>
          </a:ln>
        </p:spPr>
      </p:pic>
      <p:sp>
        <p:nvSpPr>
          <p:cNvPr id="188" name="CustomShape 1"/>
          <p:cNvSpPr/>
          <p:nvPr/>
        </p:nvSpPr>
        <p:spPr>
          <a:xfrm>
            <a:off x="3242160" y="4869000"/>
            <a:ext cx="6676920" cy="1660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ru-RU" sz="2000" b="1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При планировании расписания продолжительность занятий определяется возрастными нормами, но может варьироваться в зависимости от сложности и тяжести нарушения, состояния и самочувствия ребенка</a:t>
            </a:r>
            <a:r>
              <a:rPr lang="ru-RU" sz="1800" b="1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. 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189" name="Рисунок 3"/>
          <p:cNvPicPr/>
          <p:nvPr/>
        </p:nvPicPr>
        <p:blipFill>
          <a:blip r:embed="rId3"/>
          <a:stretch/>
        </p:blipFill>
        <p:spPr>
          <a:xfrm>
            <a:off x="10423440" y="129600"/>
            <a:ext cx="1595880" cy="1443600"/>
          </a:xfrm>
          <a:prstGeom prst="rect">
            <a:avLst/>
          </a:prstGeom>
          <a:ln>
            <a:noFill/>
          </a:ln>
        </p:spPr>
      </p:pic>
      <p:sp>
        <p:nvSpPr>
          <p:cNvPr id="190" name="CustomShape 2"/>
          <p:cNvSpPr/>
          <p:nvPr/>
        </p:nvSpPr>
        <p:spPr>
          <a:xfrm>
            <a:off x="145080" y="3234240"/>
            <a:ext cx="3096000" cy="2321640"/>
          </a:xfrm>
          <a:prstGeom prst="round2DiagRect">
            <a:avLst>
              <a:gd name="adj1" fmla="val 16667"/>
              <a:gd name="adj2" fmla="val 0"/>
            </a:avLst>
          </a:prstGeom>
          <a:blipFill rotWithShape="0">
            <a:blip r:embed="rId4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1" name="CustomShape 3"/>
          <p:cNvSpPr/>
          <p:nvPr/>
        </p:nvSpPr>
        <p:spPr>
          <a:xfrm>
            <a:off x="387360" y="254520"/>
            <a:ext cx="2611080" cy="2525400"/>
          </a:xfrm>
          <a:prstGeom prst="round2DiagRect">
            <a:avLst>
              <a:gd name="adj1" fmla="val 16667"/>
              <a:gd name="adj2" fmla="val 0"/>
            </a:avLst>
          </a:prstGeom>
          <a:blipFill rotWithShape="0">
            <a:blip r:embed="rId5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2" name="CustomShape 4"/>
          <p:cNvSpPr/>
          <p:nvPr/>
        </p:nvSpPr>
        <p:spPr>
          <a:xfrm>
            <a:off x="3363120" y="423000"/>
            <a:ext cx="2299680" cy="2606400"/>
          </a:xfrm>
          <a:prstGeom prst="round2DiagRect">
            <a:avLst>
              <a:gd name="adj1" fmla="val 16667"/>
              <a:gd name="adj2" fmla="val 0"/>
            </a:avLst>
          </a:prstGeom>
          <a:blipFill rotWithShape="0">
            <a:blip r:embed="rId6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3" name="CustomShape 5"/>
          <p:cNvSpPr/>
          <p:nvPr/>
        </p:nvSpPr>
        <p:spPr>
          <a:xfrm>
            <a:off x="7759080" y="275040"/>
            <a:ext cx="2491560" cy="2504880"/>
          </a:xfrm>
          <a:prstGeom prst="round2DiagRect">
            <a:avLst>
              <a:gd name="adj1" fmla="val 16667"/>
              <a:gd name="adj2" fmla="val 0"/>
            </a:avLst>
          </a:prstGeom>
          <a:blipFill rotWithShape="0">
            <a:blip r:embed="rId7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4" name="CustomShape 6"/>
          <p:cNvSpPr/>
          <p:nvPr/>
        </p:nvSpPr>
        <p:spPr>
          <a:xfrm>
            <a:off x="9844920" y="2906640"/>
            <a:ext cx="2035440" cy="3622680"/>
          </a:xfrm>
          <a:prstGeom prst="round2DiagRect">
            <a:avLst>
              <a:gd name="adj1" fmla="val 16667"/>
              <a:gd name="adj2" fmla="val 0"/>
            </a:avLst>
          </a:prstGeom>
          <a:blipFill rotWithShape="0">
            <a:blip r:embed="rId8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Рисунок 7"/>
          <p:cNvPicPr/>
          <p:nvPr/>
        </p:nvPicPr>
        <p:blipFill>
          <a:blip r:embed="rId2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>
            <a:noFill/>
          </a:ln>
        </p:spPr>
      </p:pic>
      <p:pic>
        <p:nvPicPr>
          <p:cNvPr id="196" name="Рисунок 3"/>
          <p:cNvPicPr/>
          <p:nvPr/>
        </p:nvPicPr>
        <p:blipFill>
          <a:blip r:embed="rId3"/>
          <a:stretch/>
        </p:blipFill>
        <p:spPr>
          <a:xfrm>
            <a:off x="10423440" y="129600"/>
            <a:ext cx="1595880" cy="1443600"/>
          </a:xfrm>
          <a:prstGeom prst="rect">
            <a:avLst/>
          </a:prstGeom>
          <a:ln>
            <a:noFill/>
          </a:ln>
        </p:spPr>
      </p:pic>
      <p:sp>
        <p:nvSpPr>
          <p:cNvPr id="197" name="CustomShape 1"/>
          <p:cNvSpPr/>
          <p:nvPr/>
        </p:nvSpPr>
        <p:spPr>
          <a:xfrm>
            <a:off x="1416240" y="208440"/>
            <a:ext cx="8110440" cy="2749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ru-RU" sz="2400" b="1" i="1" strike="noStrike" spc="-1">
                <a:solidFill>
                  <a:srgbClr val="C00000"/>
                </a:solidFill>
                <a:latin typeface="Times New Roman"/>
                <a:ea typeface="DejaVu Sans"/>
              </a:rPr>
              <a:t>Взаимодействие с родителями (законными представителями)</a:t>
            </a:r>
            <a:endParaRPr lang="ru-RU" sz="2400" b="0" strike="noStrike" spc="-1">
              <a:latin typeface="Arial"/>
            </a:endParaRPr>
          </a:p>
          <a:p>
            <a:pPr marL="343080" indent="-342000" algn="ctr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StarSymbol"/>
              <a:buChar char="-"/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Тематические и индивидуальные консультации</a:t>
            </a:r>
            <a:endParaRPr lang="ru-RU" sz="2400" b="0" strike="noStrike" spc="-1">
              <a:latin typeface="Arial"/>
            </a:endParaRPr>
          </a:p>
          <a:p>
            <a:pPr marL="343080" indent="-342000" algn="ctr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StarSymbol"/>
              <a:buChar char="-"/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Участие в конкурсах и выставках</a:t>
            </a:r>
            <a:endParaRPr lang="ru-RU" sz="2400" b="0" strike="noStrike" spc="-1">
              <a:latin typeface="Arial"/>
            </a:endParaRPr>
          </a:p>
          <a:p>
            <a:pPr marL="343080" indent="-342000" algn="ctr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StarSymbol"/>
              <a:buChar char="-"/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Проектной деятельности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-досуговые и праздничные мероприятия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198" name="CustomShape 2"/>
          <p:cNvSpPr/>
          <p:nvPr/>
        </p:nvSpPr>
        <p:spPr>
          <a:xfrm>
            <a:off x="183240" y="987840"/>
            <a:ext cx="2160360" cy="2881080"/>
          </a:xfrm>
          <a:prstGeom prst="round2DiagRect">
            <a:avLst>
              <a:gd name="adj1" fmla="val 16667"/>
              <a:gd name="adj2" fmla="val 0"/>
            </a:avLst>
          </a:prstGeom>
          <a:blipFill rotWithShape="0">
            <a:blip r:embed="rId4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9" name="CustomShape 3"/>
          <p:cNvSpPr/>
          <p:nvPr/>
        </p:nvSpPr>
        <p:spPr>
          <a:xfrm>
            <a:off x="8838000" y="1703880"/>
            <a:ext cx="3079440" cy="2006640"/>
          </a:xfrm>
          <a:prstGeom prst="round2DiagRect">
            <a:avLst>
              <a:gd name="adj1" fmla="val 16667"/>
              <a:gd name="adj2" fmla="val 0"/>
            </a:avLst>
          </a:prstGeom>
          <a:blipFill rotWithShape="0">
            <a:blip r:embed="rId5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0" name="CustomShape 4"/>
          <p:cNvSpPr/>
          <p:nvPr/>
        </p:nvSpPr>
        <p:spPr>
          <a:xfrm>
            <a:off x="5930640" y="4534920"/>
            <a:ext cx="2846880" cy="2134800"/>
          </a:xfrm>
          <a:prstGeom prst="round2DiagRect">
            <a:avLst>
              <a:gd name="adj1" fmla="val 16667"/>
              <a:gd name="adj2" fmla="val 0"/>
            </a:avLst>
          </a:prstGeom>
          <a:blipFill rotWithShape="0">
            <a:blip r:embed="rId6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1" name="CustomShape 5"/>
          <p:cNvSpPr/>
          <p:nvPr/>
        </p:nvSpPr>
        <p:spPr>
          <a:xfrm>
            <a:off x="9120240" y="4006800"/>
            <a:ext cx="2899080" cy="2157480"/>
          </a:xfrm>
          <a:prstGeom prst="round2DiagRect">
            <a:avLst>
              <a:gd name="adj1" fmla="val 16667"/>
              <a:gd name="adj2" fmla="val 0"/>
            </a:avLst>
          </a:prstGeom>
          <a:blipFill rotWithShape="0">
            <a:blip r:embed="rId7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2" name="Рисунок 1"/>
          <p:cNvPicPr/>
          <p:nvPr/>
        </p:nvPicPr>
        <p:blipFill>
          <a:blip r:embed="rId8"/>
          <a:stretch/>
        </p:blipFill>
        <p:spPr>
          <a:xfrm>
            <a:off x="412560" y="4221000"/>
            <a:ext cx="1738440" cy="2457720"/>
          </a:xfrm>
          <a:prstGeom prst="rect">
            <a:avLst/>
          </a:prstGeom>
          <a:ln>
            <a:noFill/>
          </a:ln>
        </p:spPr>
      </p:pic>
      <p:pic>
        <p:nvPicPr>
          <p:cNvPr id="203" name="Рисунок 2"/>
          <p:cNvPicPr/>
          <p:nvPr/>
        </p:nvPicPr>
        <p:blipFill>
          <a:blip r:embed="rId9"/>
          <a:stretch/>
        </p:blipFill>
        <p:spPr>
          <a:xfrm>
            <a:off x="2210760" y="3914280"/>
            <a:ext cx="1768320" cy="2499840"/>
          </a:xfrm>
          <a:prstGeom prst="rect">
            <a:avLst/>
          </a:prstGeom>
          <a:ln>
            <a:noFill/>
          </a:ln>
        </p:spPr>
      </p:pic>
      <p:sp>
        <p:nvSpPr>
          <p:cNvPr id="204" name="CustomShape 6"/>
          <p:cNvSpPr/>
          <p:nvPr/>
        </p:nvSpPr>
        <p:spPr>
          <a:xfrm rot="16200000">
            <a:off x="4120920" y="3104640"/>
            <a:ext cx="1653840" cy="1620000"/>
          </a:xfrm>
          <a:prstGeom prst="round2DiagRect">
            <a:avLst>
              <a:gd name="adj1" fmla="val 16667"/>
              <a:gd name="adj2" fmla="val 0"/>
            </a:avLst>
          </a:prstGeom>
          <a:blipFill rotWithShape="0">
            <a:blip r:embed="rId10"/>
            <a:stretch>
              <a:fillRect t="13222" b="17414"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Рисунок 6"/>
          <p:cNvPicPr/>
          <p:nvPr/>
        </p:nvPicPr>
        <p:blipFill>
          <a:blip r:embed="rId2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>
            <a:noFill/>
          </a:ln>
        </p:spPr>
      </p:pic>
      <p:sp>
        <p:nvSpPr>
          <p:cNvPr id="206" name="CustomShape 1"/>
          <p:cNvSpPr/>
          <p:nvPr/>
        </p:nvSpPr>
        <p:spPr>
          <a:xfrm>
            <a:off x="8678160" y="1703880"/>
            <a:ext cx="2968560" cy="2056320"/>
          </a:xfrm>
          <a:prstGeom prst="round2DiagRect">
            <a:avLst>
              <a:gd name="adj1" fmla="val 16667"/>
              <a:gd name="adj2" fmla="val 0"/>
            </a:avLst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7" name="Рисунок 3"/>
          <p:cNvPicPr/>
          <p:nvPr/>
        </p:nvPicPr>
        <p:blipFill>
          <a:blip r:embed="rId4"/>
          <a:stretch/>
        </p:blipFill>
        <p:spPr>
          <a:xfrm>
            <a:off x="10423440" y="129600"/>
            <a:ext cx="1595880" cy="1443600"/>
          </a:xfrm>
          <a:prstGeom prst="rect">
            <a:avLst/>
          </a:prstGeom>
          <a:ln>
            <a:noFill/>
          </a:ln>
        </p:spPr>
      </p:pic>
      <p:sp>
        <p:nvSpPr>
          <p:cNvPr id="208" name="CustomShape 2"/>
          <p:cNvSpPr/>
          <p:nvPr/>
        </p:nvSpPr>
        <p:spPr>
          <a:xfrm>
            <a:off x="2322000" y="286200"/>
            <a:ext cx="8110440" cy="926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ru-RU" sz="2000" b="1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Встречи семейного клуба  «Родничок добра» для родителей воспитанников с ограниченными возможностями здоровья и детей — инвалидов  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209" name="CustomShape 3"/>
          <p:cNvSpPr/>
          <p:nvPr/>
        </p:nvSpPr>
        <p:spPr>
          <a:xfrm>
            <a:off x="335520" y="1036440"/>
            <a:ext cx="3364560" cy="2642400"/>
          </a:xfrm>
          <a:prstGeom prst="round2DiagRect">
            <a:avLst>
              <a:gd name="adj1" fmla="val 16667"/>
              <a:gd name="adj2" fmla="val 0"/>
            </a:avLst>
          </a:prstGeom>
          <a:blipFill rotWithShape="0">
            <a:blip r:embed="rId5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0" name="CustomShape 4"/>
          <p:cNvSpPr/>
          <p:nvPr/>
        </p:nvSpPr>
        <p:spPr>
          <a:xfrm>
            <a:off x="8520840" y="4077720"/>
            <a:ext cx="3283560" cy="2462400"/>
          </a:xfrm>
          <a:prstGeom prst="round2DiagRect">
            <a:avLst>
              <a:gd name="adj1" fmla="val 16667"/>
              <a:gd name="adj2" fmla="val 0"/>
            </a:avLst>
          </a:prstGeom>
          <a:blipFill rotWithShape="0">
            <a:blip r:embed="rId6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CustomShape 5"/>
          <p:cNvSpPr/>
          <p:nvPr/>
        </p:nvSpPr>
        <p:spPr>
          <a:xfrm>
            <a:off x="335520" y="3967200"/>
            <a:ext cx="3512880" cy="2572920"/>
          </a:xfrm>
          <a:prstGeom prst="round2DiagRect">
            <a:avLst>
              <a:gd name="adj1" fmla="val 16667"/>
              <a:gd name="adj2" fmla="val 0"/>
            </a:avLst>
          </a:prstGeom>
          <a:blipFill rotWithShape="0">
            <a:blip r:embed="rId7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2" name="CustomShape 6"/>
          <p:cNvSpPr/>
          <p:nvPr/>
        </p:nvSpPr>
        <p:spPr>
          <a:xfrm>
            <a:off x="4893840" y="2680920"/>
            <a:ext cx="2894040" cy="3859200"/>
          </a:xfrm>
          <a:prstGeom prst="round2DiagRect">
            <a:avLst>
              <a:gd name="adj1" fmla="val 16667"/>
              <a:gd name="adj2" fmla="val 0"/>
            </a:avLst>
          </a:prstGeom>
          <a:blipFill rotWithShape="0">
            <a:blip r:embed="rId8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Рисунок 3"/>
          <p:cNvPicPr/>
          <p:nvPr/>
        </p:nvPicPr>
        <p:blipFill>
          <a:blip r:embed="rId2"/>
          <a:stretch/>
        </p:blipFill>
        <p:spPr>
          <a:xfrm>
            <a:off x="0" y="0"/>
            <a:ext cx="12190680" cy="7072200"/>
          </a:xfrm>
          <a:prstGeom prst="rect">
            <a:avLst/>
          </a:prstGeom>
          <a:ln>
            <a:noFill/>
          </a:ln>
        </p:spPr>
      </p:pic>
      <p:pic>
        <p:nvPicPr>
          <p:cNvPr id="81" name="Picture 5" descr="sgn"/>
          <p:cNvPicPr/>
          <p:nvPr/>
        </p:nvPicPr>
        <p:blipFill>
          <a:blip r:embed="rId3"/>
          <a:stretch/>
        </p:blipFill>
        <p:spPr>
          <a:xfrm>
            <a:off x="10422360" y="169200"/>
            <a:ext cx="1598760" cy="1446480"/>
          </a:xfrm>
          <a:prstGeom prst="rect">
            <a:avLst/>
          </a:prstGeom>
          <a:ln>
            <a:noFill/>
          </a:ln>
        </p:spPr>
      </p:pic>
      <p:sp>
        <p:nvSpPr>
          <p:cNvPr id="82" name="CustomShape 1"/>
          <p:cNvSpPr/>
          <p:nvPr/>
        </p:nvSpPr>
        <p:spPr>
          <a:xfrm>
            <a:off x="787320" y="0"/>
            <a:ext cx="9633960" cy="1257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ru-RU" sz="2800" b="1" i="1" strike="noStrike" spc="-1">
                <a:solidFill>
                  <a:srgbClr val="6600FF"/>
                </a:solidFill>
                <a:latin typeface="Times New Roman"/>
                <a:ea typeface="DejaVu Sans"/>
              </a:rPr>
              <a:t>    </a:t>
            </a:r>
            <a:r>
              <a:rPr lang="ru-RU" sz="2800" b="1" i="1" strike="noStrike" spc="-1">
                <a:solidFill>
                  <a:srgbClr val="7030A0"/>
                </a:solidFill>
                <a:latin typeface="Times New Roman"/>
                <a:ea typeface="DejaVu Sans"/>
              </a:rPr>
              <a:t>Документы регламентирующие деятельность группы кратковременного пребывания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83" name="CustomShape 2"/>
          <p:cNvSpPr/>
          <p:nvPr/>
        </p:nvSpPr>
        <p:spPr>
          <a:xfrm>
            <a:off x="1009440" y="2087640"/>
            <a:ext cx="9875520" cy="338004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228600" indent="-227160" algn="ctr">
              <a:lnSpc>
                <a:spcPct val="80000"/>
              </a:lnSpc>
              <a:spcBef>
                <a:spcPts val="1001"/>
              </a:spcBef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lang="ru-RU" sz="3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Деятельность группы кратковременного пребывания осуществляется в соответствии с Конституцией Российской Федерации, федеральными законами, указами и распоряжениями Президента Российской Федерации, постановлениями Правительства Российской Федерации, нормативно – правовыми актами ЗК, Уставом Учреждения, иными правовыми актами учреждения, настоящим положением</a:t>
            </a:r>
            <a:r>
              <a:rPr lang="ru-RU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Рисунок 6"/>
          <p:cNvPicPr/>
          <p:nvPr/>
        </p:nvPicPr>
        <p:blipFill>
          <a:blip r:embed="rId2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>
            <a:noFill/>
          </a:ln>
        </p:spPr>
      </p:pic>
      <p:pic>
        <p:nvPicPr>
          <p:cNvPr id="214" name="Рисунок 3"/>
          <p:cNvPicPr/>
          <p:nvPr/>
        </p:nvPicPr>
        <p:blipFill>
          <a:blip r:embed="rId3"/>
          <a:stretch/>
        </p:blipFill>
        <p:spPr>
          <a:xfrm>
            <a:off x="10423440" y="129600"/>
            <a:ext cx="1595880" cy="1443600"/>
          </a:xfrm>
          <a:prstGeom prst="rect">
            <a:avLst/>
          </a:prstGeom>
          <a:ln>
            <a:noFill/>
          </a:ln>
        </p:spPr>
      </p:pic>
      <p:sp>
        <p:nvSpPr>
          <p:cNvPr id="215" name="CustomShape 1"/>
          <p:cNvSpPr/>
          <p:nvPr/>
        </p:nvSpPr>
        <p:spPr>
          <a:xfrm>
            <a:off x="1343520" y="666720"/>
            <a:ext cx="8110440" cy="926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6" name="CustomShape 2"/>
          <p:cNvSpPr/>
          <p:nvPr/>
        </p:nvSpPr>
        <p:spPr>
          <a:xfrm>
            <a:off x="1406160" y="438840"/>
            <a:ext cx="8110440" cy="272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ru-RU" sz="3200" b="1" i="1" strike="noStrike" spc="-1">
                <a:solidFill>
                  <a:srgbClr val="C00000"/>
                </a:solidFill>
                <a:latin typeface="Times New Roman"/>
                <a:ea typeface="DejaVu Sans"/>
              </a:rPr>
              <a:t>Транслирование работы ГКП:</a:t>
            </a:r>
            <a:endParaRPr lang="ru-RU" sz="32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ru-RU" sz="2800" b="1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На сайте: </a:t>
            </a:r>
            <a:r>
              <a:rPr lang="en-US" sz="2800" b="1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d17110.edu35.ru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ru-RU" sz="2800" b="1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Вконтакте: </a:t>
            </a:r>
            <a:r>
              <a:rPr lang="en-US" sz="2800" b="1" i="1" u="sng" strike="noStrike" spc="-1">
                <a:solidFill>
                  <a:srgbClr val="0563C1"/>
                </a:solidFill>
                <a:uFillTx/>
                <a:latin typeface="Times New Roman"/>
                <a:ea typeface="DejaVu Sans"/>
                <a:hlinkClick r:id="rId4"/>
              </a:rPr>
              <a:t>https</a:t>
            </a:r>
            <a:r>
              <a:rPr lang="ru-RU" sz="2800" b="1" i="1" u="sng" strike="noStrike" spc="-1">
                <a:solidFill>
                  <a:srgbClr val="0563C1"/>
                </a:solidFill>
                <a:uFillTx/>
                <a:latin typeface="Times New Roman"/>
                <a:ea typeface="DejaVu Sans"/>
                <a:hlinkClick r:id="rId4"/>
              </a:rPr>
              <a:t>:</a:t>
            </a:r>
            <a:r>
              <a:rPr lang="en-US" sz="2800" b="1" i="1" u="sng" strike="noStrike" spc="-1">
                <a:solidFill>
                  <a:srgbClr val="0563C1"/>
                </a:solidFill>
                <a:uFillTx/>
                <a:latin typeface="Times New Roman"/>
                <a:ea typeface="DejaVu Sans"/>
                <a:hlinkClick r:id="rId4"/>
              </a:rPr>
              <a:t>//vk.com/clud135158429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ru-RU" sz="2800" b="1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Познавательная газета для детей и их родителей «Островок детства»</a:t>
            </a:r>
            <a:endParaRPr lang="ru-RU" sz="2800" b="0" strike="noStrike" spc="-1">
              <a:latin typeface="Arial"/>
            </a:endParaRPr>
          </a:p>
        </p:txBody>
      </p:sp>
      <p:pic>
        <p:nvPicPr>
          <p:cNvPr id="217" name="Рисунок 7"/>
          <p:cNvPicPr/>
          <p:nvPr/>
        </p:nvPicPr>
        <p:blipFill>
          <a:blip r:embed="rId5"/>
          <a:stretch/>
        </p:blipFill>
        <p:spPr>
          <a:xfrm>
            <a:off x="2004480" y="3520080"/>
            <a:ext cx="2183760" cy="3089520"/>
          </a:xfrm>
          <a:prstGeom prst="rect">
            <a:avLst/>
          </a:prstGeom>
          <a:ln>
            <a:noFill/>
          </a:ln>
        </p:spPr>
      </p:pic>
      <p:pic>
        <p:nvPicPr>
          <p:cNvPr id="218" name="Рисунок 8"/>
          <p:cNvPicPr/>
          <p:nvPr/>
        </p:nvPicPr>
        <p:blipFill>
          <a:blip r:embed="rId6"/>
          <a:stretch/>
        </p:blipFill>
        <p:spPr>
          <a:xfrm>
            <a:off x="7202160" y="3485520"/>
            <a:ext cx="2183760" cy="3089520"/>
          </a:xfrm>
          <a:prstGeom prst="rect">
            <a:avLst/>
          </a:prstGeom>
          <a:ln>
            <a:noFill/>
          </a:ln>
        </p:spPr>
      </p:pic>
      <p:pic>
        <p:nvPicPr>
          <p:cNvPr id="219" name="Рисунок 1"/>
          <p:cNvPicPr/>
          <p:nvPr/>
        </p:nvPicPr>
        <p:blipFill>
          <a:blip r:embed="rId7"/>
          <a:stretch/>
        </p:blipFill>
        <p:spPr>
          <a:xfrm>
            <a:off x="4655880" y="3485520"/>
            <a:ext cx="2208240" cy="312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Рисунок 5"/>
          <p:cNvPicPr/>
          <p:nvPr/>
        </p:nvPicPr>
        <p:blipFill>
          <a:blip r:embed="rId2"/>
          <a:stretch/>
        </p:blipFill>
        <p:spPr>
          <a:xfrm>
            <a:off x="0" y="0"/>
            <a:ext cx="12190680" cy="7952400"/>
          </a:xfrm>
          <a:prstGeom prst="rect">
            <a:avLst/>
          </a:prstGeom>
          <a:ln>
            <a:noFill/>
          </a:ln>
        </p:spPr>
      </p:pic>
      <p:pic>
        <p:nvPicPr>
          <p:cNvPr id="221" name="Picture 2" descr="https://image.jimcdn.com/app/cms/image/transf/none/path/sa966d3f066d2fdaa/image/ia20eabbc4e56eb10/version/1425935407/image.jpg"/>
          <p:cNvPicPr/>
          <p:nvPr/>
        </p:nvPicPr>
        <p:blipFill>
          <a:blip r:embed="rId3"/>
          <a:stretch/>
        </p:blipFill>
        <p:spPr>
          <a:xfrm>
            <a:off x="873000" y="0"/>
            <a:ext cx="10320120" cy="6856560"/>
          </a:xfrm>
          <a:prstGeom prst="rect">
            <a:avLst/>
          </a:prstGeom>
          <a:ln>
            <a:noFill/>
          </a:ln>
        </p:spPr>
      </p:pic>
      <p:pic>
        <p:nvPicPr>
          <p:cNvPr id="222" name="Picture 5" descr="sgn"/>
          <p:cNvPicPr/>
          <p:nvPr/>
        </p:nvPicPr>
        <p:blipFill>
          <a:blip r:embed="rId4"/>
          <a:stretch/>
        </p:blipFill>
        <p:spPr>
          <a:xfrm>
            <a:off x="10422360" y="169200"/>
            <a:ext cx="1598760" cy="1446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Рисунок 5"/>
          <p:cNvPicPr/>
          <p:nvPr/>
        </p:nvPicPr>
        <p:blipFill>
          <a:blip r:embed="rId2"/>
          <a:stretch/>
        </p:blipFill>
        <p:spPr>
          <a:xfrm>
            <a:off x="0" y="0"/>
            <a:ext cx="12190680" cy="7497000"/>
          </a:xfrm>
          <a:prstGeom prst="rect">
            <a:avLst/>
          </a:prstGeom>
          <a:ln>
            <a:noFill/>
          </a:ln>
        </p:spPr>
      </p:pic>
      <p:pic>
        <p:nvPicPr>
          <p:cNvPr id="85" name="Picture 9" descr="123"/>
          <p:cNvPicPr/>
          <p:nvPr/>
        </p:nvPicPr>
        <p:blipFill>
          <a:blip r:embed="rId3"/>
          <a:stretch/>
        </p:blipFill>
        <p:spPr>
          <a:xfrm>
            <a:off x="313200" y="349920"/>
            <a:ext cx="4528440" cy="3543120"/>
          </a:xfrm>
          <a:prstGeom prst="rect">
            <a:avLst/>
          </a:prstGeom>
          <a:ln w="19080">
            <a:solidFill>
              <a:schemeClr val="tx1"/>
            </a:solidFill>
            <a:miter/>
          </a:ln>
        </p:spPr>
      </p:pic>
      <p:pic>
        <p:nvPicPr>
          <p:cNvPr id="86" name="Picture 5" descr="sgn"/>
          <p:cNvPicPr/>
          <p:nvPr/>
        </p:nvPicPr>
        <p:blipFill>
          <a:blip r:embed="rId4"/>
          <a:stretch/>
        </p:blipFill>
        <p:spPr>
          <a:xfrm>
            <a:off x="10422360" y="169200"/>
            <a:ext cx="1598760" cy="1446480"/>
          </a:xfrm>
          <a:prstGeom prst="rect">
            <a:avLst/>
          </a:prstGeom>
          <a:ln>
            <a:noFill/>
          </a:ln>
        </p:spPr>
      </p:pic>
      <p:sp>
        <p:nvSpPr>
          <p:cNvPr id="87" name="CustomShape 1"/>
          <p:cNvSpPr/>
          <p:nvPr/>
        </p:nvSpPr>
        <p:spPr>
          <a:xfrm>
            <a:off x="4440600" y="169200"/>
            <a:ext cx="6780240" cy="182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ru-RU" sz="2800" b="1" i="1" strike="noStrike" spc="-1">
                <a:solidFill>
                  <a:srgbClr val="6600FF"/>
                </a:solidFill>
                <a:latin typeface="Times New Roman"/>
                <a:ea typeface="DejaVu Sans"/>
              </a:rPr>
              <a:t>    Государственная программа Российской Федерации «Доступная среда» на 2011-2020 годы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88" name="CustomShape 2"/>
          <p:cNvSpPr/>
          <p:nvPr/>
        </p:nvSpPr>
        <p:spPr>
          <a:xfrm>
            <a:off x="5029200" y="2642040"/>
            <a:ext cx="6856560" cy="236988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228600" indent="-227160" algn="ctr">
              <a:lnSpc>
                <a:spcPct val="80000"/>
              </a:lnSpc>
              <a:spcBef>
                <a:spcPts val="1001"/>
              </a:spcBef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lang="ru-RU" sz="2400" b="1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В рамках подпрограммы «Безбарьерная среда» государственной программы «Социальная поддержка граждан в Вологодской области» на 2014 -2020 год предоставлена субсидия на создание в дошкольных образовательных организациях условий для получения детьми-инвалидами качественного образования </a:t>
            </a: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Рисунок 8"/>
          <p:cNvPicPr/>
          <p:nvPr/>
        </p:nvPicPr>
        <p:blipFill>
          <a:blip r:embed="rId2"/>
          <a:stretch/>
        </p:blipFill>
        <p:spPr>
          <a:xfrm>
            <a:off x="0" y="0"/>
            <a:ext cx="12190680" cy="7952400"/>
          </a:xfrm>
          <a:prstGeom prst="rect">
            <a:avLst/>
          </a:prstGeom>
          <a:ln>
            <a:noFill/>
          </a:ln>
        </p:spPr>
      </p:pic>
      <p:pic>
        <p:nvPicPr>
          <p:cNvPr id="90" name="Picture 5" descr="sgn"/>
          <p:cNvPicPr/>
          <p:nvPr/>
        </p:nvPicPr>
        <p:blipFill>
          <a:blip r:embed="rId3"/>
          <a:stretch/>
        </p:blipFill>
        <p:spPr>
          <a:xfrm>
            <a:off x="10422360" y="169200"/>
            <a:ext cx="1598760" cy="1446480"/>
          </a:xfrm>
          <a:prstGeom prst="rect">
            <a:avLst/>
          </a:prstGeom>
          <a:ln>
            <a:noFill/>
          </a:ln>
        </p:spPr>
      </p:pic>
      <p:sp>
        <p:nvSpPr>
          <p:cNvPr id="91" name="CustomShape 1"/>
          <p:cNvSpPr/>
          <p:nvPr/>
        </p:nvSpPr>
        <p:spPr>
          <a:xfrm>
            <a:off x="118440" y="169200"/>
            <a:ext cx="8025120" cy="175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lnSpcReduction="10000"/>
          </a:bodyPr>
          <a:lstStyle/>
          <a:p>
            <a:pPr marL="228600" indent="-227160" algn="ctr">
              <a:lnSpc>
                <a:spcPct val="90000"/>
              </a:lnSpc>
              <a:spcBef>
                <a:spcPts val="1001"/>
              </a:spcBef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lang="ru-RU" sz="2400" b="1" i="1" strike="noStrike" spc="-1">
                <a:solidFill>
                  <a:srgbClr val="333399"/>
                </a:solidFill>
                <a:latin typeface="Times New Roman"/>
                <a:ea typeface="DejaVu Sans"/>
              </a:rPr>
              <a:t>Приобретено специальное учебное, реабилитационное, компьютерное оборудование для создания условий для получения детьми с ограниченными возможностями здоровья, детьми-инвалидами  качественного образования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92" name="CustomShape 2"/>
          <p:cNvSpPr/>
          <p:nvPr/>
        </p:nvSpPr>
        <p:spPr>
          <a:xfrm>
            <a:off x="3431880" y="5805360"/>
            <a:ext cx="8609040" cy="82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Оснащение сенсорной комнаты для всех категорий детей с ОВЗ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93" name="Picture 5"/>
          <p:cNvPicPr/>
          <p:nvPr/>
        </p:nvPicPr>
        <p:blipFill>
          <a:blip r:embed="rId4"/>
          <a:stretch/>
        </p:blipFill>
        <p:spPr>
          <a:xfrm>
            <a:off x="623520" y="1989000"/>
            <a:ext cx="4105800" cy="3543840"/>
          </a:xfrm>
          <a:prstGeom prst="rect">
            <a:avLst/>
          </a:prstGeom>
          <a:ln w="9360">
            <a:noFill/>
          </a:ln>
        </p:spPr>
      </p:pic>
      <p:pic>
        <p:nvPicPr>
          <p:cNvPr id="94" name="Picture 6"/>
          <p:cNvPicPr/>
          <p:nvPr/>
        </p:nvPicPr>
        <p:blipFill>
          <a:blip r:embed="rId5"/>
          <a:stretch/>
        </p:blipFill>
        <p:spPr>
          <a:xfrm>
            <a:off x="5879880" y="1628640"/>
            <a:ext cx="4313880" cy="354384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Рисунок 17"/>
          <p:cNvPicPr/>
          <p:nvPr/>
        </p:nvPicPr>
        <p:blipFill>
          <a:blip r:embed="rId2"/>
          <a:stretch/>
        </p:blipFill>
        <p:spPr>
          <a:xfrm>
            <a:off x="0" y="0"/>
            <a:ext cx="12190680" cy="7952400"/>
          </a:xfrm>
          <a:prstGeom prst="rect">
            <a:avLst/>
          </a:prstGeom>
          <a:ln>
            <a:noFill/>
          </a:ln>
        </p:spPr>
      </p:pic>
      <p:pic>
        <p:nvPicPr>
          <p:cNvPr id="96" name="Picture 5" descr="sgn"/>
          <p:cNvPicPr/>
          <p:nvPr/>
        </p:nvPicPr>
        <p:blipFill>
          <a:blip r:embed="rId3"/>
          <a:stretch/>
        </p:blipFill>
        <p:spPr>
          <a:xfrm>
            <a:off x="10422360" y="169200"/>
            <a:ext cx="1598760" cy="1446480"/>
          </a:xfrm>
          <a:prstGeom prst="rect">
            <a:avLst/>
          </a:prstGeom>
          <a:ln>
            <a:noFill/>
          </a:ln>
        </p:spPr>
      </p:pic>
      <p:sp>
        <p:nvSpPr>
          <p:cNvPr id="97" name="CustomShape 1"/>
          <p:cNvSpPr/>
          <p:nvPr/>
        </p:nvSpPr>
        <p:spPr>
          <a:xfrm>
            <a:off x="0" y="-122760"/>
            <a:ext cx="5357880" cy="135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i="1" strike="noStrike" spc="-1">
                <a:solidFill>
                  <a:srgbClr val="6600CC"/>
                </a:solidFill>
                <a:latin typeface="Times New Roman"/>
                <a:ea typeface="DejaVu Sans"/>
              </a:rPr>
              <a:t>Комплект специального учебного, компьютерного и реабилитационного оборудования для оснащения учебных кабинетов для детей с нарушениями зрения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98" name="Picture 6" descr="моноблок, интерактивная доска, тактильная дорожка"/>
          <p:cNvPicPr/>
          <p:nvPr/>
        </p:nvPicPr>
        <p:blipFill>
          <a:blip r:embed="rId4"/>
          <a:stretch/>
        </p:blipFill>
        <p:spPr>
          <a:xfrm>
            <a:off x="162720" y="1037520"/>
            <a:ext cx="3072240" cy="2319120"/>
          </a:xfrm>
          <a:prstGeom prst="rect">
            <a:avLst/>
          </a:prstGeom>
          <a:ln w="12600">
            <a:solidFill>
              <a:schemeClr val="tx1"/>
            </a:solidFill>
            <a:miter/>
          </a:ln>
        </p:spPr>
      </p:pic>
      <p:pic>
        <p:nvPicPr>
          <p:cNvPr id="99" name="Picture 9" descr="SDC14924"/>
          <p:cNvPicPr/>
          <p:nvPr/>
        </p:nvPicPr>
        <p:blipFill>
          <a:blip r:embed="rId5"/>
          <a:stretch/>
        </p:blipFill>
        <p:spPr>
          <a:xfrm>
            <a:off x="173160" y="3848760"/>
            <a:ext cx="3327840" cy="2462400"/>
          </a:xfrm>
          <a:prstGeom prst="rect">
            <a:avLst/>
          </a:prstGeom>
          <a:ln w="12600">
            <a:solidFill>
              <a:schemeClr val="tx1"/>
            </a:solidFill>
            <a:miter/>
          </a:ln>
        </p:spPr>
      </p:pic>
      <p:sp>
        <p:nvSpPr>
          <p:cNvPr id="100" name="CustomShape 2"/>
          <p:cNvSpPr/>
          <p:nvPr/>
        </p:nvSpPr>
        <p:spPr>
          <a:xfrm>
            <a:off x="-116640" y="3391560"/>
            <a:ext cx="335124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Интерактивная доска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01" name="CustomShape 3"/>
          <p:cNvSpPr/>
          <p:nvPr/>
        </p:nvSpPr>
        <p:spPr>
          <a:xfrm>
            <a:off x="398520" y="6324480"/>
            <a:ext cx="3275280" cy="532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D0D0D"/>
                </a:solidFill>
                <a:latin typeface="Times New Roman"/>
                <a:ea typeface="DejaVu Sans"/>
              </a:rPr>
              <a:t>Комплекты для слабовидящих детей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02" name="CustomShape 4"/>
          <p:cNvSpPr/>
          <p:nvPr/>
        </p:nvSpPr>
        <p:spPr>
          <a:xfrm>
            <a:off x="3294720" y="1069920"/>
            <a:ext cx="5012640" cy="1063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i="1" strike="noStrike" spc="-1">
                <a:solidFill>
                  <a:srgbClr val="6600CC"/>
                </a:solidFill>
                <a:latin typeface="Times New Roman"/>
                <a:ea typeface="DejaVu Sans"/>
              </a:rPr>
              <a:t>Комплект специального учебного, компьютерного и реабилитационного оборудования для оснащения кабинета учителя-логопеда для детей с нарушениями слуха, речи, ОДА (включая ДЦП)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103" name="Picture 4" descr="SDC15714"/>
          <p:cNvPicPr/>
          <p:nvPr/>
        </p:nvPicPr>
        <p:blipFill>
          <a:blip r:embed="rId6"/>
          <a:stretch/>
        </p:blipFill>
        <p:spPr>
          <a:xfrm>
            <a:off x="3935520" y="2226600"/>
            <a:ext cx="2899440" cy="2315880"/>
          </a:xfrm>
          <a:prstGeom prst="rect">
            <a:avLst/>
          </a:prstGeom>
          <a:ln w="12600">
            <a:solidFill>
              <a:schemeClr val="tx1"/>
            </a:solidFill>
            <a:miter/>
          </a:ln>
        </p:spPr>
      </p:pic>
      <p:pic>
        <p:nvPicPr>
          <p:cNvPr id="104" name="Picture 5" descr="DSCN0507"/>
          <p:cNvPicPr/>
          <p:nvPr/>
        </p:nvPicPr>
        <p:blipFill>
          <a:blip r:embed="rId7"/>
          <a:stretch/>
        </p:blipFill>
        <p:spPr>
          <a:xfrm>
            <a:off x="6937920" y="4125240"/>
            <a:ext cx="2329200" cy="2626920"/>
          </a:xfrm>
          <a:prstGeom prst="rect">
            <a:avLst/>
          </a:prstGeom>
          <a:ln w="12600">
            <a:solidFill>
              <a:schemeClr val="tx1"/>
            </a:solidFill>
            <a:miter/>
          </a:ln>
        </p:spPr>
      </p:pic>
      <p:sp>
        <p:nvSpPr>
          <p:cNvPr id="105" name="CustomShape 5"/>
          <p:cNvSpPr/>
          <p:nvPr/>
        </p:nvSpPr>
        <p:spPr>
          <a:xfrm>
            <a:off x="3735360" y="4608720"/>
            <a:ext cx="3233520" cy="2007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Специализированный программно-технический </a:t>
            </a:r>
            <a:endParaRPr lang="ru-RU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комплекс логопеда: компьютер в сборе;</a:t>
            </a:r>
            <a:endParaRPr lang="ru-RU" sz="1400" b="0" strike="noStrike" spc="-1">
              <a:latin typeface="Arial"/>
            </a:endParaRPr>
          </a:p>
          <a:p>
            <a:pPr marL="216000" indent="-214920" algn="ctr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Клавиатура с увеличенным </a:t>
            </a:r>
            <a:endParaRPr lang="ru-RU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размером клавиш;</a:t>
            </a:r>
            <a:endParaRPr lang="ru-RU" sz="1400" b="0" strike="noStrike" spc="-1">
              <a:latin typeface="Arial"/>
            </a:endParaRPr>
          </a:p>
          <a:p>
            <a:pPr marL="216000" indent="-214920" algn="ctr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Компьютерный джойстик;</a:t>
            </a:r>
            <a:endParaRPr lang="ru-RU" sz="1400" b="0" strike="noStrike" spc="-1">
              <a:latin typeface="Arial"/>
            </a:endParaRPr>
          </a:p>
          <a:p>
            <a:pPr marL="216000" indent="-214920" algn="ctr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Система вывода </a:t>
            </a:r>
            <a:endParaRPr lang="ru-RU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звуковой информации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106" name="CustomShape 6"/>
          <p:cNvSpPr/>
          <p:nvPr/>
        </p:nvSpPr>
        <p:spPr>
          <a:xfrm>
            <a:off x="6833160" y="3740760"/>
            <a:ext cx="24447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Интерактивная доска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07" name="CustomShape 7"/>
          <p:cNvSpPr/>
          <p:nvPr/>
        </p:nvSpPr>
        <p:spPr>
          <a:xfrm>
            <a:off x="8367480" y="1511640"/>
            <a:ext cx="3674520" cy="1522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i="1" strike="noStrike" spc="-1">
                <a:solidFill>
                  <a:srgbClr val="6600CC"/>
                </a:solidFill>
                <a:latin typeface="Times New Roman"/>
                <a:ea typeface="DejaVu Sans"/>
              </a:rPr>
              <a:t>Комплект специального реабилитационного оборудования для оснащения учебных кабинетов, для детей с нарушениями ОДА (включая ДЦП)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108" name="Picture 5" descr="SDC15809"/>
          <p:cNvPicPr/>
          <p:nvPr/>
        </p:nvPicPr>
        <p:blipFill>
          <a:blip r:embed="rId8"/>
          <a:stretch/>
        </p:blipFill>
        <p:spPr>
          <a:xfrm>
            <a:off x="9596160" y="2959200"/>
            <a:ext cx="2402640" cy="2166120"/>
          </a:xfrm>
          <a:prstGeom prst="rect">
            <a:avLst/>
          </a:prstGeom>
          <a:ln w="12600">
            <a:solidFill>
              <a:schemeClr val="tx1"/>
            </a:solidFill>
            <a:miter/>
          </a:ln>
        </p:spPr>
      </p:pic>
      <p:sp>
        <p:nvSpPr>
          <p:cNvPr id="109" name="CustomShape 8"/>
          <p:cNvSpPr/>
          <p:nvPr/>
        </p:nvSpPr>
        <p:spPr>
          <a:xfrm>
            <a:off x="8474040" y="5286960"/>
            <a:ext cx="464688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D0D0D"/>
                </a:solidFill>
                <a:latin typeface="Times New Roman"/>
                <a:ea typeface="DejaVu Sans"/>
              </a:rPr>
              <a:t>Ст</a:t>
            </a:r>
            <a:r>
              <a:rPr lang="ru-RU" sz="1600" b="1" strike="noStrike" spc="-1">
                <a:solidFill>
                  <a:srgbClr val="0D0D0D"/>
                </a:solidFill>
                <a:latin typeface="Times New Roman"/>
                <a:ea typeface="DejaVu Sans"/>
              </a:rPr>
              <a:t>ол и функциональное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D0D0D"/>
                </a:solidFill>
                <a:latin typeface="Times New Roman"/>
                <a:ea typeface="DejaVu Sans"/>
              </a:rPr>
              <a:t> кресло для детей с ДЦП</a:t>
            </a:r>
            <a:endParaRPr lang="ru-RU" sz="1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Рисунок 16"/>
          <p:cNvPicPr/>
          <p:nvPr/>
        </p:nvPicPr>
        <p:blipFill>
          <a:blip r:embed="rId2"/>
          <a:stretch/>
        </p:blipFill>
        <p:spPr>
          <a:xfrm>
            <a:off x="0" y="0"/>
            <a:ext cx="12190680" cy="7952400"/>
          </a:xfrm>
          <a:prstGeom prst="rect">
            <a:avLst/>
          </a:prstGeom>
          <a:ln>
            <a:noFill/>
          </a:ln>
        </p:spPr>
      </p:pic>
      <p:pic>
        <p:nvPicPr>
          <p:cNvPr id="111" name="Picture 5" descr="sgn"/>
          <p:cNvPicPr/>
          <p:nvPr/>
        </p:nvPicPr>
        <p:blipFill>
          <a:blip r:embed="rId3"/>
          <a:stretch/>
        </p:blipFill>
        <p:spPr>
          <a:xfrm>
            <a:off x="10422360" y="169200"/>
            <a:ext cx="1598760" cy="1446480"/>
          </a:xfrm>
          <a:prstGeom prst="rect">
            <a:avLst/>
          </a:prstGeom>
          <a:ln>
            <a:noFill/>
          </a:ln>
        </p:spPr>
      </p:pic>
      <p:pic>
        <p:nvPicPr>
          <p:cNvPr id="112" name="Picture 4" descr="SDC15681"/>
          <p:cNvPicPr/>
          <p:nvPr/>
        </p:nvPicPr>
        <p:blipFill>
          <a:blip r:embed="rId4"/>
          <a:stretch/>
        </p:blipFill>
        <p:spPr>
          <a:xfrm>
            <a:off x="177840" y="169200"/>
            <a:ext cx="3229560" cy="2572560"/>
          </a:xfrm>
          <a:prstGeom prst="rect">
            <a:avLst/>
          </a:prstGeom>
          <a:ln w="12600">
            <a:solidFill>
              <a:schemeClr val="tx1"/>
            </a:solidFill>
            <a:miter/>
          </a:ln>
        </p:spPr>
      </p:pic>
      <p:pic>
        <p:nvPicPr>
          <p:cNvPr id="113" name="Picture 3" descr="SDC15793"/>
          <p:cNvPicPr/>
          <p:nvPr/>
        </p:nvPicPr>
        <p:blipFill>
          <a:blip r:embed="rId5"/>
          <a:stretch/>
        </p:blipFill>
        <p:spPr>
          <a:xfrm>
            <a:off x="177840" y="3352680"/>
            <a:ext cx="3288600" cy="2908800"/>
          </a:xfrm>
          <a:prstGeom prst="rect">
            <a:avLst/>
          </a:prstGeom>
          <a:ln w="12600">
            <a:solidFill>
              <a:schemeClr val="tx1"/>
            </a:solidFill>
            <a:miter/>
          </a:ln>
        </p:spPr>
      </p:pic>
      <p:sp>
        <p:nvSpPr>
          <p:cNvPr id="114" name="CustomShape 1"/>
          <p:cNvSpPr/>
          <p:nvPr/>
        </p:nvSpPr>
        <p:spPr>
          <a:xfrm>
            <a:off x="-600480" y="2819520"/>
            <a:ext cx="484488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Световые столики для рисования 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песком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15" name="CustomShape 2"/>
          <p:cNvSpPr/>
          <p:nvPr/>
        </p:nvSpPr>
        <p:spPr>
          <a:xfrm>
            <a:off x="-262440" y="6263280"/>
            <a:ext cx="4494240" cy="532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Музыкально-дидактический столик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116" name="Picture 7" descr="D:\HOME\Desktop\ВСЕ по доступной среде 2017\доступная дс3 презентация и фото\DSC_0364.JPG"/>
          <p:cNvPicPr/>
          <p:nvPr/>
        </p:nvPicPr>
        <p:blipFill>
          <a:blip r:embed="rId6"/>
          <a:stretch/>
        </p:blipFill>
        <p:spPr>
          <a:xfrm>
            <a:off x="3751920" y="690120"/>
            <a:ext cx="3193560" cy="3094920"/>
          </a:xfrm>
          <a:prstGeom prst="rect">
            <a:avLst/>
          </a:prstGeom>
          <a:ln>
            <a:noFill/>
          </a:ln>
        </p:spPr>
      </p:pic>
      <p:sp>
        <p:nvSpPr>
          <p:cNvPr id="117" name="CustomShape 3"/>
          <p:cNvSpPr/>
          <p:nvPr/>
        </p:nvSpPr>
        <p:spPr>
          <a:xfrm>
            <a:off x="3751920" y="53280"/>
            <a:ext cx="300600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Фибероптическое волокно 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и модуль солнышко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118" name="Picture 7" descr="SDC15869"/>
          <p:cNvPicPr/>
          <p:nvPr/>
        </p:nvPicPr>
        <p:blipFill>
          <a:blip r:embed="rId7"/>
          <a:stretch/>
        </p:blipFill>
        <p:spPr>
          <a:xfrm>
            <a:off x="8790480" y="3941640"/>
            <a:ext cx="3074760" cy="2712960"/>
          </a:xfrm>
          <a:prstGeom prst="rect">
            <a:avLst/>
          </a:prstGeom>
          <a:ln w="12600">
            <a:solidFill>
              <a:schemeClr val="tx1"/>
            </a:solidFill>
            <a:miter/>
          </a:ln>
        </p:spPr>
      </p:pic>
      <p:sp>
        <p:nvSpPr>
          <p:cNvPr id="119" name="CustomShape 4"/>
          <p:cNvSpPr/>
          <p:nvPr/>
        </p:nvSpPr>
        <p:spPr>
          <a:xfrm>
            <a:off x="9860040" y="3175200"/>
            <a:ext cx="272376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Сухой бассейн 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с подсветкой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120" name="Picture 4" descr="SDC15892"/>
          <p:cNvPicPr/>
          <p:nvPr/>
        </p:nvPicPr>
        <p:blipFill>
          <a:blip r:embed="rId8"/>
          <a:stretch/>
        </p:blipFill>
        <p:spPr>
          <a:xfrm>
            <a:off x="7363440" y="661320"/>
            <a:ext cx="2869920" cy="3126600"/>
          </a:xfrm>
          <a:prstGeom prst="rect">
            <a:avLst/>
          </a:prstGeom>
          <a:ln w="12600">
            <a:solidFill>
              <a:schemeClr val="tx1"/>
            </a:solidFill>
            <a:miter/>
          </a:ln>
        </p:spPr>
      </p:pic>
      <p:sp>
        <p:nvSpPr>
          <p:cNvPr id="121" name="CustomShape 5"/>
          <p:cNvSpPr/>
          <p:nvPr/>
        </p:nvSpPr>
        <p:spPr>
          <a:xfrm>
            <a:off x="6759360" y="15480"/>
            <a:ext cx="426564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Стол-мозаика для развития мелкой моторики и цветовосприятия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122" name="Picture 6" descr="SDC15942"/>
          <p:cNvPicPr/>
          <p:nvPr/>
        </p:nvPicPr>
        <p:blipFill>
          <a:blip r:embed="rId9"/>
          <a:stretch/>
        </p:blipFill>
        <p:spPr>
          <a:xfrm>
            <a:off x="5438160" y="3941640"/>
            <a:ext cx="2860920" cy="2712960"/>
          </a:xfrm>
          <a:prstGeom prst="rect">
            <a:avLst/>
          </a:prstGeom>
          <a:ln w="12600">
            <a:solidFill>
              <a:schemeClr val="tx1"/>
            </a:solidFill>
            <a:miter/>
          </a:ln>
        </p:spPr>
      </p:pic>
      <p:sp>
        <p:nvSpPr>
          <p:cNvPr id="123" name="CustomShape 6"/>
          <p:cNvSpPr/>
          <p:nvPr/>
        </p:nvSpPr>
        <p:spPr>
          <a:xfrm>
            <a:off x="3683880" y="4308120"/>
            <a:ext cx="1752840" cy="91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Развивающие 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настенные 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коврики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Рисунок 3"/>
          <p:cNvPicPr/>
          <p:nvPr/>
        </p:nvPicPr>
        <p:blipFill>
          <a:blip r:embed="rId2"/>
          <a:stretch/>
        </p:blipFill>
        <p:spPr>
          <a:xfrm>
            <a:off x="0" y="476640"/>
            <a:ext cx="12191040" cy="6380280"/>
          </a:xfrm>
          <a:prstGeom prst="rect">
            <a:avLst/>
          </a:prstGeom>
          <a:ln>
            <a:noFill/>
          </a:ln>
        </p:spPr>
      </p:pic>
      <p:pic>
        <p:nvPicPr>
          <p:cNvPr id="125" name="Picture 5" descr="sgn"/>
          <p:cNvPicPr/>
          <p:nvPr/>
        </p:nvPicPr>
        <p:blipFill>
          <a:blip r:embed="rId3"/>
          <a:stretch/>
        </p:blipFill>
        <p:spPr>
          <a:xfrm>
            <a:off x="10422360" y="169200"/>
            <a:ext cx="1598760" cy="1446480"/>
          </a:xfrm>
          <a:prstGeom prst="rect">
            <a:avLst/>
          </a:prstGeom>
          <a:ln>
            <a:noFill/>
          </a:ln>
        </p:spPr>
      </p:pic>
      <p:sp>
        <p:nvSpPr>
          <p:cNvPr id="126" name="CustomShape 1"/>
          <p:cNvSpPr/>
          <p:nvPr/>
        </p:nvSpPr>
        <p:spPr>
          <a:xfrm>
            <a:off x="191520" y="548640"/>
            <a:ext cx="10008000" cy="189612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90000" tIns="45000" rIns="90000" bIns="45000">
            <a:normAutofit fontScale="79500" lnSpcReduction="10000"/>
          </a:bodyPr>
          <a:lstStyle/>
          <a:p>
            <a:pPr marL="228600" indent="-227160" algn="ctr">
              <a:lnSpc>
                <a:spcPct val="80000"/>
              </a:lnSpc>
              <a:spcBef>
                <a:spcPts val="1001"/>
              </a:spcBef>
            </a:pPr>
            <a:r>
              <a:rPr lang="ru-RU" sz="36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Создание архитектурной доступности</a:t>
            </a:r>
            <a:r>
              <a:rPr lang="ru-RU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endParaRPr lang="ru-RU" sz="1800" b="0" strike="noStrike" spc="-1">
              <a:latin typeface="Arial"/>
            </a:endParaRPr>
          </a:p>
          <a:p>
            <a:pPr marL="228600" indent="-227160" algn="ctr">
              <a:lnSpc>
                <a:spcPct val="80000"/>
              </a:lnSpc>
              <a:spcBef>
                <a:spcPts val="1001"/>
              </a:spcBef>
            </a:pPr>
            <a:r>
              <a:rPr lang="ru-RU" sz="26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Вход в дошкольное образовательное учреждение оборудовано пандусом, с целью доступа в здание маломобильных несовершеннолетних. Работает кнопка вызова. Для слабовидящих детей имеется информационный стенд и установлены поручни вдоль стен. Расширение дверных проемов, замена напольных покрытий, демонтаж порогов, </a:t>
            </a:r>
            <a:r>
              <a:rPr lang="ru-RU" sz="2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Обустройство санитарно-гигиенического помещения.</a:t>
            </a:r>
            <a:endParaRPr lang="ru-RU" sz="2400" b="0" strike="noStrike" spc="-1">
              <a:latin typeface="Arial"/>
            </a:endParaRPr>
          </a:p>
          <a:p>
            <a:pPr marL="228600" indent="-227160" algn="ctr">
              <a:lnSpc>
                <a:spcPct val="80000"/>
              </a:lnSpc>
              <a:spcBef>
                <a:spcPts val="1001"/>
              </a:spcBef>
            </a:pPr>
            <a:endParaRPr lang="ru-RU" sz="2400" b="0" strike="noStrike" spc="-1">
              <a:latin typeface="Arial"/>
            </a:endParaRPr>
          </a:p>
          <a:p>
            <a:pPr marL="228600" indent="-227160" algn="ctr">
              <a:lnSpc>
                <a:spcPct val="80000"/>
              </a:lnSpc>
              <a:spcBef>
                <a:spcPts val="1001"/>
              </a:spcBef>
            </a:pPr>
            <a:endParaRPr lang="ru-RU" sz="2400" b="0" strike="noStrike" spc="-1">
              <a:latin typeface="Arial"/>
            </a:endParaRPr>
          </a:p>
        </p:txBody>
      </p:sp>
      <p:pic>
        <p:nvPicPr>
          <p:cNvPr id="127" name="Picture 41"/>
          <p:cNvPicPr/>
          <p:nvPr/>
        </p:nvPicPr>
        <p:blipFill>
          <a:blip r:embed="rId4"/>
          <a:stretch/>
        </p:blipFill>
        <p:spPr>
          <a:xfrm>
            <a:off x="335520" y="2734920"/>
            <a:ext cx="2807280" cy="2000880"/>
          </a:xfrm>
          <a:prstGeom prst="rect">
            <a:avLst/>
          </a:prstGeom>
          <a:ln w="9360">
            <a:noFill/>
          </a:ln>
        </p:spPr>
      </p:pic>
      <p:pic>
        <p:nvPicPr>
          <p:cNvPr id="128" name="Picture 7" descr="08"/>
          <p:cNvPicPr/>
          <p:nvPr/>
        </p:nvPicPr>
        <p:blipFill>
          <a:blip r:embed="rId5"/>
          <a:stretch/>
        </p:blipFill>
        <p:spPr>
          <a:xfrm>
            <a:off x="7218000" y="2434320"/>
            <a:ext cx="2315160" cy="1966680"/>
          </a:xfrm>
          <a:prstGeom prst="rect">
            <a:avLst/>
          </a:prstGeom>
          <a:ln w="12600">
            <a:solidFill>
              <a:schemeClr val="tx1"/>
            </a:solidFill>
            <a:miter/>
          </a:ln>
        </p:spPr>
      </p:pic>
      <p:pic>
        <p:nvPicPr>
          <p:cNvPr id="129" name="Picture 42"/>
          <p:cNvPicPr/>
          <p:nvPr/>
        </p:nvPicPr>
        <p:blipFill>
          <a:blip r:embed="rId6"/>
          <a:stretch/>
        </p:blipFill>
        <p:spPr>
          <a:xfrm>
            <a:off x="3754800" y="2753280"/>
            <a:ext cx="2340000" cy="1998720"/>
          </a:xfrm>
          <a:prstGeom prst="rect">
            <a:avLst/>
          </a:prstGeom>
          <a:ln w="9360">
            <a:noFill/>
          </a:ln>
        </p:spPr>
      </p:pic>
      <p:pic>
        <p:nvPicPr>
          <p:cNvPr id="130" name="Picture 7" descr="03"/>
          <p:cNvPicPr/>
          <p:nvPr/>
        </p:nvPicPr>
        <p:blipFill>
          <a:blip r:embed="rId7"/>
          <a:stretch/>
        </p:blipFill>
        <p:spPr>
          <a:xfrm>
            <a:off x="551520" y="5037840"/>
            <a:ext cx="2334240" cy="1698840"/>
          </a:xfrm>
          <a:prstGeom prst="rect">
            <a:avLst/>
          </a:prstGeom>
          <a:ln w="12600">
            <a:solidFill>
              <a:schemeClr val="tx1"/>
            </a:solidFill>
            <a:miter/>
          </a:ln>
        </p:spPr>
      </p:pic>
      <p:pic>
        <p:nvPicPr>
          <p:cNvPr id="131" name="Picture 43"/>
          <p:cNvPicPr/>
          <p:nvPr/>
        </p:nvPicPr>
        <p:blipFill>
          <a:blip r:embed="rId8"/>
          <a:stretch/>
        </p:blipFill>
        <p:spPr>
          <a:xfrm>
            <a:off x="6311880" y="4633200"/>
            <a:ext cx="1810800" cy="2103120"/>
          </a:xfrm>
          <a:prstGeom prst="rect">
            <a:avLst/>
          </a:prstGeom>
          <a:ln w="9360">
            <a:noFill/>
          </a:ln>
        </p:spPr>
      </p:pic>
      <p:pic>
        <p:nvPicPr>
          <p:cNvPr id="132" name="Picture 44"/>
          <p:cNvPicPr/>
          <p:nvPr/>
        </p:nvPicPr>
        <p:blipFill>
          <a:blip r:embed="rId9"/>
          <a:stretch/>
        </p:blipFill>
        <p:spPr>
          <a:xfrm>
            <a:off x="8449200" y="4646160"/>
            <a:ext cx="1749960" cy="20865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Рисунок 5"/>
          <p:cNvPicPr/>
          <p:nvPr/>
        </p:nvPicPr>
        <p:blipFill>
          <a:blip r:embed="rId2"/>
          <a:stretch/>
        </p:blipFill>
        <p:spPr>
          <a:xfrm>
            <a:off x="0" y="0"/>
            <a:ext cx="12190680" cy="7952400"/>
          </a:xfrm>
          <a:prstGeom prst="rect">
            <a:avLst/>
          </a:prstGeom>
          <a:ln>
            <a:noFill/>
          </a:ln>
        </p:spPr>
      </p:pic>
      <p:sp>
        <p:nvSpPr>
          <p:cNvPr id="134" name="CustomShape 1"/>
          <p:cNvSpPr/>
          <p:nvPr/>
        </p:nvSpPr>
        <p:spPr>
          <a:xfrm>
            <a:off x="5785560" y="1617120"/>
            <a:ext cx="6235560" cy="3056760"/>
          </a:xfrm>
          <a:prstGeom prst="rect">
            <a:avLst/>
          </a:prstGeom>
          <a:solidFill>
            <a:srgbClr val="FFFFFF"/>
          </a:solidFill>
          <a:ln w="12600">
            <a:solidFill>
              <a:srgbClr val="A5A5A5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88000" lnSpcReduction="20000"/>
          </a:bodyPr>
          <a:lstStyle/>
          <a:p>
            <a:pPr algn="ctr">
              <a:lnSpc>
                <a:spcPct val="110000"/>
              </a:lnSpc>
              <a:spcBef>
                <a:spcPts val="1001"/>
              </a:spcBef>
            </a:pPr>
            <a:r>
              <a:rPr lang="ru-RU" sz="3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6 декабря 2017 года </a:t>
            </a:r>
            <a:endParaRPr lang="ru-RU" sz="3200" b="0" strike="noStrike" spc="-1">
              <a:latin typeface="Arial"/>
            </a:endParaRPr>
          </a:p>
          <a:p>
            <a:pPr algn="ctr">
              <a:lnSpc>
                <a:spcPct val="110000"/>
              </a:lnSpc>
              <a:spcBef>
                <a:spcPts val="1001"/>
              </a:spcBef>
            </a:pPr>
            <a:r>
              <a:rPr lang="ru-RU" sz="3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Торжественное открытие специально оборудованной группы  кратковременного пребывания для детей с ограниченными возможностями здоровья и детей - инвалидов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135" name="Picture 6" descr="DSC_0199"/>
          <p:cNvPicPr/>
          <p:nvPr/>
        </p:nvPicPr>
        <p:blipFill>
          <a:blip r:embed="rId3"/>
          <a:stretch/>
        </p:blipFill>
        <p:spPr>
          <a:xfrm>
            <a:off x="721080" y="194400"/>
            <a:ext cx="4893840" cy="3389400"/>
          </a:xfrm>
          <a:prstGeom prst="rect">
            <a:avLst/>
          </a:prstGeom>
          <a:ln w="19080" cap="sq">
            <a:solidFill>
              <a:srgbClr val="000000"/>
            </a:solidFill>
            <a:miter/>
          </a:ln>
          <a:effectLst>
            <a:outerShdw blurRad="50800" dist="37674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6" name="Picture 5" descr="sgn"/>
          <p:cNvPicPr/>
          <p:nvPr/>
        </p:nvPicPr>
        <p:blipFill>
          <a:blip r:embed="rId4"/>
          <a:stretch/>
        </p:blipFill>
        <p:spPr>
          <a:xfrm>
            <a:off x="10422360" y="169200"/>
            <a:ext cx="1598760" cy="1446480"/>
          </a:xfrm>
          <a:prstGeom prst="rect">
            <a:avLst/>
          </a:prstGeom>
          <a:ln>
            <a:noFill/>
          </a:ln>
        </p:spPr>
      </p:pic>
      <p:pic>
        <p:nvPicPr>
          <p:cNvPr id="137" name="Рисунок 1"/>
          <p:cNvPicPr/>
          <p:nvPr/>
        </p:nvPicPr>
        <p:blipFill>
          <a:blip r:embed="rId5"/>
          <a:stretch/>
        </p:blipFill>
        <p:spPr>
          <a:xfrm>
            <a:off x="1055520" y="3720240"/>
            <a:ext cx="3239280" cy="3136680"/>
          </a:xfrm>
          <a:prstGeom prst="rect">
            <a:avLst/>
          </a:prstGeom>
          <a:ln>
            <a:noFill/>
          </a:ln>
          <a:effectLst>
            <a:outerShdw blurRad="292100" dist="138479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Рисунок 3"/>
          <p:cNvPicPr/>
          <p:nvPr/>
        </p:nvPicPr>
        <p:blipFill>
          <a:blip r:embed="rId2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>
            <a:noFill/>
          </a:ln>
        </p:spPr>
      </p:pic>
      <p:pic>
        <p:nvPicPr>
          <p:cNvPr id="139" name="Рисунок 4"/>
          <p:cNvPicPr/>
          <p:nvPr/>
        </p:nvPicPr>
        <p:blipFill>
          <a:blip r:embed="rId3"/>
          <a:stretch/>
        </p:blipFill>
        <p:spPr>
          <a:xfrm>
            <a:off x="10229400" y="185040"/>
            <a:ext cx="1595880" cy="1443600"/>
          </a:xfrm>
          <a:prstGeom prst="rect">
            <a:avLst/>
          </a:prstGeom>
          <a:ln>
            <a:noFill/>
          </a:ln>
        </p:spPr>
      </p:pic>
      <p:sp>
        <p:nvSpPr>
          <p:cNvPr id="140" name="CustomShape 1"/>
          <p:cNvSpPr/>
          <p:nvPr/>
        </p:nvSpPr>
        <p:spPr>
          <a:xfrm>
            <a:off x="794880" y="243360"/>
            <a:ext cx="8424720" cy="952200"/>
          </a:xfrm>
          <a:prstGeom prst="rect">
            <a:avLst/>
          </a:prstGeom>
          <a:noFill/>
          <a:ln w="9360">
            <a:solidFill>
              <a:srgbClr val="0462C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  <a:spcBef>
                <a:spcPts val="388"/>
              </a:spcBef>
            </a:pPr>
            <a:r>
              <a:rPr lang="ru-RU" sz="2800" b="1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Цели и задачи группы кратковременного пребывания для детей с ОВЗ и детей - инвалидов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141" name="CustomShape 2"/>
          <p:cNvSpPr/>
          <p:nvPr/>
        </p:nvSpPr>
        <p:spPr>
          <a:xfrm>
            <a:off x="515160" y="1873080"/>
            <a:ext cx="11160000" cy="457920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  <a:spcBef>
                <a:spcPts val="388"/>
              </a:spcBef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Целью деятельности группы кратковременного пребывания 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является оказание детям, имеющим отклонения в физическом или умственном развитии, квалифицированной психолого – педагогической помощи, обеспечение своевременной социальной адаптации  их к жизни в обществе, к обучению и труду.</a:t>
            </a:r>
            <a:endParaRPr lang="ru-RU" sz="20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388"/>
              </a:spcBef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Группа выполняет следующие задачи:</a:t>
            </a:r>
            <a:endParaRPr lang="ru-RU" sz="2000" b="0" strike="noStrike" spc="-1" dirty="0">
              <a:latin typeface="Arial"/>
            </a:endParaRPr>
          </a:p>
          <a:p>
            <a:pPr marL="216000" indent="-215280" algn="just">
              <a:lnSpc>
                <a:spcPct val="100000"/>
              </a:lnSpc>
              <a:spcBef>
                <a:spcPts val="388"/>
              </a:spcBef>
              <a:buClr>
                <a:srgbClr val="000000"/>
              </a:buClr>
              <a:buFont typeface="StarSymbol"/>
              <a:buChar char="-"/>
            </a:pP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Организация условий для проведения социальной адаптации детей – инвалидов в режиме кратковременного (дневного) пребывания;</a:t>
            </a:r>
            <a:endParaRPr lang="ru-RU" sz="2000" b="0" strike="noStrike" spc="-1" dirty="0">
              <a:latin typeface="Arial"/>
            </a:endParaRPr>
          </a:p>
          <a:p>
            <a:pPr marL="216000" indent="-215280" algn="just">
              <a:lnSpc>
                <a:spcPct val="100000"/>
              </a:lnSpc>
              <a:spcBef>
                <a:spcPts val="388"/>
              </a:spcBef>
              <a:buClr>
                <a:srgbClr val="000000"/>
              </a:buClr>
              <a:buFont typeface="StarSymbol"/>
              <a:buChar char="-"/>
            </a:pP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оказание своевременной систематической психолого – педагогической помощи детям с отклонениями в 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развитии, их воспитании и обучении, социальной адаптации;</a:t>
            </a:r>
            <a:endParaRPr lang="ru-RU" sz="2000" b="0" strike="noStrike" spc="-1" dirty="0">
              <a:latin typeface="Arial"/>
            </a:endParaRPr>
          </a:p>
          <a:p>
            <a:pPr marL="216000" indent="-215280" algn="just">
              <a:lnSpc>
                <a:spcPct val="100000"/>
              </a:lnSpc>
              <a:spcBef>
                <a:spcPts val="388"/>
              </a:spcBef>
              <a:buClr>
                <a:srgbClr val="000000"/>
              </a:buClr>
              <a:buFont typeface="StarSymbol"/>
              <a:buChar char="-"/>
            </a:pP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оказание консультативно – методической помощи родителям (законным представителям) в организации воспитания и обучения ребенка;</a:t>
            </a:r>
            <a:endParaRPr lang="ru-RU" sz="2000" b="0" strike="noStrike" spc="-1" dirty="0">
              <a:latin typeface="Arial"/>
            </a:endParaRPr>
          </a:p>
          <a:p>
            <a:pPr marL="216000" indent="-215280" algn="just">
              <a:lnSpc>
                <a:spcPct val="100000"/>
              </a:lnSpc>
              <a:spcBef>
                <a:spcPts val="388"/>
              </a:spcBef>
              <a:buClr>
                <a:srgbClr val="000000"/>
              </a:buClr>
              <a:buFont typeface="StarSymbol"/>
              <a:buChar char="-"/>
            </a:pP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Обеспечение равенства возможностей для каждого ребенка в получении качественного образования;</a:t>
            </a:r>
            <a:endParaRPr lang="ru-RU" sz="2000" b="0" strike="noStrike" spc="-1" dirty="0">
              <a:latin typeface="Arial"/>
            </a:endParaRPr>
          </a:p>
          <a:p>
            <a:pPr marL="216000" indent="-215280" algn="just">
              <a:lnSpc>
                <a:spcPct val="100000"/>
              </a:lnSpc>
              <a:spcBef>
                <a:spcPts val="388"/>
              </a:spcBef>
              <a:buClr>
                <a:srgbClr val="000000"/>
              </a:buClr>
              <a:buFont typeface="StarSymbol"/>
              <a:buChar char="-"/>
            </a:pP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формирование предпосылок учебной деятельности.</a:t>
            </a:r>
            <a:endParaRPr lang="ru-RU" sz="2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88"/>
              </a:spcBef>
            </a:pPr>
            <a:endParaRPr lang="ru-RU" sz="20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976</TotalTime>
  <Words>699</Words>
  <Application>Microsoft Office PowerPoint</Application>
  <PresentationFormat>Произвольный</PresentationFormat>
  <Paragraphs>109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 «Детский сад общеразвивающего вида №3 «Родничок»</dc:title>
  <dc:subject/>
  <dc:creator>User</dc:creator>
  <dc:description/>
  <cp:lastModifiedBy>User</cp:lastModifiedBy>
  <cp:revision>55</cp:revision>
  <dcterms:created xsi:type="dcterms:W3CDTF">2023-01-19T10:12:29Z</dcterms:created>
  <dcterms:modified xsi:type="dcterms:W3CDTF">2023-01-24T19:24:05Z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Широкоэкранный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21</vt:i4>
  </property>
</Properties>
</file>