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417" r:id="rId2"/>
    <p:sldId id="430" r:id="rId3"/>
    <p:sldId id="431" r:id="rId4"/>
    <p:sldId id="428" r:id="rId5"/>
    <p:sldId id="429" r:id="rId6"/>
    <p:sldId id="427" r:id="rId7"/>
    <p:sldId id="433" r:id="rId8"/>
    <p:sldId id="418" r:id="rId9"/>
    <p:sldId id="435" r:id="rId10"/>
    <p:sldId id="425" r:id="rId11"/>
    <p:sldId id="419" r:id="rId12"/>
    <p:sldId id="426" r:id="rId13"/>
    <p:sldId id="422" r:id="rId14"/>
    <p:sldId id="421" r:id="rId15"/>
    <p:sldId id="423" r:id="rId16"/>
    <p:sldId id="434" r:id="rId17"/>
    <p:sldId id="440" r:id="rId18"/>
    <p:sldId id="439" r:id="rId19"/>
    <p:sldId id="424" r:id="rId20"/>
    <p:sldId id="438" r:id="rId21"/>
    <p:sldId id="437"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2C2C2C"/>
    <a:srgbClr val="2737A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93" d="100"/>
          <a:sy n="93" d="100"/>
        </p:scale>
        <p:origin x="-504" y="-30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BADF2C-E2B6-4C04-9542-E48BE6CDC8DC}" type="datetimeFigureOut">
              <a:rPr lang="ru-RU" smtClean="0"/>
              <a:pPr/>
              <a:t>19.12.2023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2AEEEF-D36D-45FC-81B8-63A7A15B4512}"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2"/>
      </p:bgRef>
    </p:bg>
    <p:spTree>
      <p:nvGrpSpPr>
        <p:cNvPr id="1" name=""/>
        <p:cNvGrpSpPr/>
        <p:nvPr/>
      </p:nvGrpSpPr>
      <p:grpSpPr>
        <a:xfrm>
          <a:off x="0" y="0"/>
          <a:ext cx="0" cy="0"/>
          <a:chOff x="0" y="0"/>
          <a:chExt cx="0" cy="0"/>
        </a:xfrm>
      </p:grpSpPr>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одзаголовок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p:txBody>
          <a:bodyPr/>
          <a:lstStyle/>
          <a:p>
            <a:fld id="{0310DBF3-88E9-4AE8-BFD8-4D30C0C4ECE1}" type="datetimeFigureOut">
              <a:rPr lang="ru-RU" smtClean="0"/>
              <a:pPr/>
              <a:t>19.12.2023</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7" name="Прямая соединительная линия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Овал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Овал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Номер слайда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4825C3B-44B6-450D-A288-9E37B65F0789}" type="slidenum">
              <a:rPr lang="ru-RU" smtClean="0"/>
              <a:pPr/>
              <a:t>‹#›</a:t>
            </a:fld>
            <a:endParaRPr lang="ru-RU"/>
          </a:p>
        </p:txBody>
      </p:sp>
      <p:sp>
        <p:nvSpPr>
          <p:cNvPr id="8" name="Заголовок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310DBF3-88E9-4AE8-BFD8-4D30C0C4ECE1}" type="datetimeFigureOut">
              <a:rPr lang="ru-RU" smtClean="0"/>
              <a:pPr/>
              <a:t>19.12.2023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4825C3B-44B6-450D-A288-9E37B65F0789}"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bg>
      <p:bgRef idx="1001">
        <a:schemeClr val="bg2"/>
      </p:bgRef>
    </p:bg>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Прямоугольник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Прямая соединительная линия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Овал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Овал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6915912" y="3009901"/>
            <a:ext cx="457200" cy="441325"/>
          </a:xfrm>
        </p:spPr>
        <p:txBody>
          <a:bodyPr/>
          <a:lstStyle/>
          <a:p>
            <a:fld id="{94825C3B-44B6-450D-A288-9E37B65F0789}" type="slidenum">
              <a:rPr lang="ru-RU" smtClean="0"/>
              <a:pPr/>
              <a:t>‹#›</a:t>
            </a:fld>
            <a:endParaRPr lang="ru-RU"/>
          </a:p>
        </p:txBody>
      </p:sp>
      <p:sp>
        <p:nvSpPr>
          <p:cNvPr id="3" name="Вертикальный текст 2"/>
          <p:cNvSpPr>
            <a:spLocks noGrp="1"/>
          </p:cNvSpPr>
          <p:nvPr>
            <p:ph type="body" orient="vert" idx="1"/>
          </p:nvPr>
        </p:nvSpPr>
        <p:spPr>
          <a:xfrm>
            <a:off x="304800" y="304800"/>
            <a:ext cx="6553200" cy="5821366"/>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0310DBF3-88E9-4AE8-BFD8-4D30C0C4ECE1}" type="datetimeFigureOut">
              <a:rPr lang="ru-RU" smtClean="0"/>
              <a:pPr/>
              <a:t>19.12.2023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2" name="Вертикальный заголовок 1"/>
          <p:cNvSpPr>
            <a:spLocks noGrp="1"/>
          </p:cNvSpPr>
          <p:nvPr>
            <p:ph type="title" orient="vert"/>
          </p:nvPr>
        </p:nvSpPr>
        <p:spPr>
          <a:xfrm>
            <a:off x="7391400" y="304801"/>
            <a:ext cx="1447800" cy="5851525"/>
          </a:xfrm>
        </p:spPr>
        <p:txBody>
          <a:bodyPr vert="eaVert"/>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accent3">
                    <a:shade val="75000"/>
                  </a:schemeClr>
                </a:solidFill>
              </a:defRPr>
            </a:lvl1pPr>
          </a:lstStyle>
          <a:p>
            <a:r>
              <a:rPr kumimoji="0" lang="ru-RU" smtClean="0"/>
              <a:t>Образец заголовка</a:t>
            </a:r>
            <a:endParaRPr kumimoji="0" lang="en-US"/>
          </a:p>
        </p:txBody>
      </p:sp>
      <p:sp>
        <p:nvSpPr>
          <p:cNvPr id="4" name="Дата 3"/>
          <p:cNvSpPr>
            <a:spLocks noGrp="1"/>
          </p:cNvSpPr>
          <p:nvPr>
            <p:ph type="dt" sz="half" idx="10"/>
          </p:nvPr>
        </p:nvSpPr>
        <p:spPr/>
        <p:txBody>
          <a:bodyPr/>
          <a:lstStyle/>
          <a:p>
            <a:fld id="{0310DBF3-88E9-4AE8-BFD8-4D30C0C4ECE1}" type="datetimeFigureOut">
              <a:rPr lang="ru-RU" smtClean="0"/>
              <a:pPr/>
              <a:t>19.12.2023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4361688" y="1026372"/>
            <a:ext cx="457200" cy="441325"/>
          </a:xfrm>
        </p:spPr>
        <p:txBody>
          <a:bodyPr/>
          <a:lstStyle/>
          <a:p>
            <a:fld id="{94825C3B-44B6-450D-A288-9E37B65F0789}" type="slidenum">
              <a:rPr lang="ru-RU" smtClean="0"/>
              <a:pPr/>
              <a:t>‹#›</a:t>
            </a:fld>
            <a:endParaRPr lang="ru-RU"/>
          </a:p>
        </p:txBody>
      </p:sp>
      <p:sp>
        <p:nvSpPr>
          <p:cNvPr id="8" name="Содержимое 7"/>
          <p:cNvSpPr>
            <a:spLocks noGrp="1"/>
          </p:cNvSpPr>
          <p:nvPr>
            <p:ph sz="quarter" idx="1"/>
          </p:nvPr>
        </p:nvSpPr>
        <p:spPr>
          <a:xfrm>
            <a:off x="301752" y="1527048"/>
            <a:ext cx="850392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Текст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3" name="Прямоугольник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Прямоугольник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Нижний колонтитул 4"/>
          <p:cNvSpPr>
            <a:spLocks noGrp="1"/>
          </p:cNvSpPr>
          <p:nvPr>
            <p:ph type="ftr" sz="quarter" idx="11"/>
          </p:nvPr>
        </p:nvSpPr>
        <p:spPr/>
        <p:txBody>
          <a:bodyPr/>
          <a:lstStyle/>
          <a:p>
            <a:endParaRPr lang="ru-RU"/>
          </a:p>
        </p:txBody>
      </p:sp>
      <p:sp>
        <p:nvSpPr>
          <p:cNvPr id="4" name="Дата 3"/>
          <p:cNvSpPr>
            <a:spLocks noGrp="1"/>
          </p:cNvSpPr>
          <p:nvPr>
            <p:ph type="dt" sz="half" idx="10"/>
          </p:nvPr>
        </p:nvSpPr>
        <p:spPr/>
        <p:txBody>
          <a:bodyPr/>
          <a:lstStyle/>
          <a:p>
            <a:fld id="{0310DBF3-88E9-4AE8-BFD8-4D30C0C4ECE1}" type="datetimeFigureOut">
              <a:rPr lang="ru-RU" smtClean="0"/>
              <a:pPr/>
              <a:t>19.12.2023</a:t>
            </a:fld>
            <a:endParaRPr lang="ru-RU"/>
          </a:p>
        </p:txBody>
      </p:sp>
      <p:sp>
        <p:nvSpPr>
          <p:cNvPr id="8" name="Прямая соединительная линия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Овал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Овал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4825C3B-44B6-450D-A288-9E37B65F0789}" type="slidenum">
              <a:rPr lang="ru-RU" smtClean="0"/>
              <a:pPr/>
              <a:t>‹#›</a:t>
            </a:fld>
            <a:endParaRPr lang="ru-RU"/>
          </a:p>
        </p:txBody>
      </p:sp>
      <p:sp>
        <p:nvSpPr>
          <p:cNvPr id="2" name="Заголовок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228600"/>
            <a:ext cx="8534400" cy="758952"/>
          </a:xfrm>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a:xfrm>
            <a:off x="5791200" y="6409944"/>
            <a:ext cx="3044952" cy="365760"/>
          </a:xfrm>
        </p:spPr>
        <p:txBody>
          <a:bodyPr/>
          <a:lstStyle/>
          <a:p>
            <a:fld id="{0310DBF3-88E9-4AE8-BFD8-4D30C0C4ECE1}" type="datetimeFigureOut">
              <a:rPr lang="ru-RU" smtClean="0"/>
              <a:pPr/>
              <a:t>19.12.2023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4825C3B-44B6-450D-A288-9E37B65F0789}" type="slidenum">
              <a:rPr lang="ru-RU" smtClean="0"/>
              <a:pPr/>
              <a:t>‹#›</a:t>
            </a:fld>
            <a:endParaRPr lang="ru-RU"/>
          </a:p>
        </p:txBody>
      </p:sp>
      <p:sp>
        <p:nvSpPr>
          <p:cNvPr id="8" name="Прямая соединительная линия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Содержимое 9"/>
          <p:cNvSpPr>
            <a:spLocks noGrp="1"/>
          </p:cNvSpPr>
          <p:nvPr>
            <p:ph sz="half" idx="1"/>
          </p:nvPr>
        </p:nvSpPr>
        <p:spPr>
          <a:xfrm>
            <a:off x="301752" y="1371600"/>
            <a:ext cx="4038600" cy="4681728"/>
          </a:xfrm>
        </p:spPr>
        <p:txBody>
          <a:bodyPr/>
          <a:lstStyle>
            <a:lvl1pPr>
              <a:defRPr sz="2500"/>
            </a:lvl1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Содержимое 11"/>
          <p:cNvSpPr>
            <a:spLocks noGrp="1"/>
          </p:cNvSpPr>
          <p:nvPr>
            <p:ph sz="half" idx="2"/>
          </p:nvPr>
        </p:nvSpPr>
        <p:spPr>
          <a:xfrm>
            <a:off x="4800600" y="1371600"/>
            <a:ext cx="4038600" cy="4681728"/>
          </a:xfrm>
        </p:spPr>
        <p:txBody>
          <a:bodyPr/>
          <a:lstStyle>
            <a:lvl1pPr>
              <a:defRPr sz="2500"/>
            </a:lvl1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1">
        <a:schemeClr val="bg2"/>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Прямоугольник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Прямоугольник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Прямоугольник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Прямоугольник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оугольник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Текст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7" name="Дата 6"/>
          <p:cNvSpPr>
            <a:spLocks noGrp="1"/>
          </p:cNvSpPr>
          <p:nvPr>
            <p:ph type="dt" sz="half" idx="10"/>
          </p:nvPr>
        </p:nvSpPr>
        <p:spPr/>
        <p:txBody>
          <a:bodyPr/>
          <a:lstStyle/>
          <a:p>
            <a:fld id="{0310DBF3-88E9-4AE8-BFD8-4D30C0C4ECE1}" type="datetimeFigureOut">
              <a:rPr lang="ru-RU" smtClean="0"/>
              <a:pPr/>
              <a:t>19.12.2023</a:t>
            </a:fld>
            <a:endParaRPr lang="ru-RU"/>
          </a:p>
        </p:txBody>
      </p:sp>
      <p:sp>
        <p:nvSpPr>
          <p:cNvPr id="8" name="Нижний колонтитул 7"/>
          <p:cNvSpPr>
            <a:spLocks noGrp="1"/>
          </p:cNvSpPr>
          <p:nvPr>
            <p:ph type="ftr" sz="quarter" idx="11"/>
          </p:nvPr>
        </p:nvSpPr>
        <p:spPr>
          <a:xfrm>
            <a:off x="304800" y="6409944"/>
            <a:ext cx="3581400" cy="365760"/>
          </a:xfrm>
        </p:spPr>
        <p:txBody>
          <a:bodyPr/>
          <a:lstStyle/>
          <a:p>
            <a:endParaRPr lang="ru-RU"/>
          </a:p>
        </p:txBody>
      </p:sp>
      <p:sp>
        <p:nvSpPr>
          <p:cNvPr id="15" name="Прямая соединительная линия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Содержимое 23"/>
          <p:cNvSpPr>
            <a:spLocks noGrp="1"/>
          </p:cNvSpPr>
          <p:nvPr>
            <p:ph sz="quarter" idx="2"/>
          </p:nvPr>
        </p:nvSpPr>
        <p:spPr>
          <a:xfrm>
            <a:off x="301752" y="2471383"/>
            <a:ext cx="4041648" cy="3818404"/>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Содержимое 25"/>
          <p:cNvSpPr>
            <a:spLocks noGrp="1"/>
          </p:cNvSpPr>
          <p:nvPr>
            <p:ph sz="quarter" idx="4"/>
          </p:nvPr>
        </p:nvSpPr>
        <p:spPr>
          <a:xfrm>
            <a:off x="4800600" y="2471383"/>
            <a:ext cx="4038600" cy="382219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Овал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Овал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Номер слайда 8"/>
          <p:cNvSpPr>
            <a:spLocks noGrp="1"/>
          </p:cNvSpPr>
          <p:nvPr>
            <p:ph type="sldNum" sz="quarter" idx="12"/>
          </p:nvPr>
        </p:nvSpPr>
        <p:spPr>
          <a:xfrm>
            <a:off x="4343400" y="1042416"/>
            <a:ext cx="457200" cy="441325"/>
          </a:xfrm>
        </p:spPr>
        <p:txBody>
          <a:bodyPr/>
          <a:lstStyle>
            <a:lvl1pPr algn="ctr">
              <a:defRPr/>
            </a:lvl1pPr>
          </a:lstStyle>
          <a:p>
            <a:fld id="{94825C3B-44B6-450D-A288-9E37B65F0789}" type="slidenum">
              <a:rPr lang="ru-RU" smtClean="0"/>
              <a:pPr/>
              <a:t>‹#›</a:t>
            </a:fld>
            <a:endParaRPr lang="ru-RU"/>
          </a:p>
        </p:txBody>
      </p:sp>
      <p:sp>
        <p:nvSpPr>
          <p:cNvPr id="23" name="Заголовок 22"/>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0310DBF3-88E9-4AE8-BFD8-4D30C0C4ECE1}" type="datetimeFigureOut">
              <a:rPr lang="ru-RU" smtClean="0"/>
              <a:pPr/>
              <a:t>19.12.2023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a:xfrm>
            <a:off x="4343400" y="1036020"/>
            <a:ext cx="457200" cy="441325"/>
          </a:xfrm>
        </p:spPr>
        <p:txBody>
          <a:bodyPr/>
          <a:lstStyle/>
          <a:p>
            <a:fld id="{94825C3B-44B6-450D-A288-9E37B65F0789}"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Прямоугольник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Прямоугольник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Дата 1"/>
          <p:cNvSpPr>
            <a:spLocks noGrp="1"/>
          </p:cNvSpPr>
          <p:nvPr>
            <p:ph type="dt" sz="half" idx="10"/>
          </p:nvPr>
        </p:nvSpPr>
        <p:spPr/>
        <p:txBody>
          <a:bodyPr/>
          <a:lstStyle/>
          <a:p>
            <a:fld id="{0310DBF3-88E9-4AE8-BFD8-4D30C0C4ECE1}" type="datetimeFigureOut">
              <a:rPr lang="ru-RU" smtClean="0"/>
              <a:pPr/>
              <a:t>19.12.2023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a:xfrm>
            <a:off x="4267200" y="6324600"/>
            <a:ext cx="609600" cy="441324"/>
          </a:xfrm>
        </p:spPr>
        <p:txBody>
          <a:bodyPr/>
          <a:lstStyle>
            <a:lvl1pPr>
              <a:defRPr>
                <a:solidFill>
                  <a:srgbClr val="FFFFFF"/>
                </a:solidFill>
              </a:defRPr>
            </a:lvl1pPr>
          </a:lstStyle>
          <a:p>
            <a:fld id="{94825C3B-44B6-450D-A288-9E37B65F0789}"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9" name="Прямоугольник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Прямоугольник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Прямоугольник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оугольник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Прямая соединительная линия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Содержимое 19"/>
          <p:cNvSpPr>
            <a:spLocks noGrp="1"/>
          </p:cNvSpPr>
          <p:nvPr>
            <p:ph sz="quarter" idx="1"/>
          </p:nvPr>
        </p:nvSpPr>
        <p:spPr>
          <a:xfrm>
            <a:off x="3124200" y="685800"/>
            <a:ext cx="5638800" cy="5410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Овал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Овал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Номер слайда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94825C3B-44B6-450D-A288-9E37B65F0789}" type="slidenum">
              <a:rPr lang="ru-RU" smtClean="0"/>
              <a:pPr/>
              <a:t>‹#›</a:t>
            </a:fld>
            <a:endParaRPr lang="ru-RU"/>
          </a:p>
        </p:txBody>
      </p:sp>
      <p:sp>
        <p:nvSpPr>
          <p:cNvPr id="21" name="Прямоугольник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Дата 4"/>
          <p:cNvSpPr>
            <a:spLocks noGrp="1"/>
          </p:cNvSpPr>
          <p:nvPr>
            <p:ph type="dt" sz="half" idx="10"/>
          </p:nvPr>
        </p:nvSpPr>
        <p:spPr/>
        <p:txBody>
          <a:bodyPr/>
          <a:lstStyle/>
          <a:p>
            <a:fld id="{0310DBF3-88E9-4AE8-BFD8-4D30C0C4ECE1}" type="datetimeFigureOut">
              <a:rPr lang="ru-RU" smtClean="0"/>
              <a:pPr/>
              <a:t>19.12.2023</a:t>
            </a:fld>
            <a:endParaRPr lang="ru-RU"/>
          </a:p>
        </p:txBody>
      </p:sp>
      <p:sp>
        <p:nvSpPr>
          <p:cNvPr id="6" name="Нижний колонтитул 5"/>
          <p:cNvSpPr>
            <a:spLocks noGrp="1"/>
          </p:cNvSpPr>
          <p:nvPr>
            <p:ph type="ftr" sz="quarter" idx="11"/>
          </p:nvPr>
        </p:nvSpPr>
        <p:spPr>
          <a:xfrm>
            <a:off x="301752" y="6410848"/>
            <a:ext cx="3383280" cy="365760"/>
          </a:xfrm>
        </p:spPr>
        <p:txBody>
          <a:bodyPr/>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1" name="Прямая соединительная линия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Прямоугольник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Прямоугольник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Прямоугольник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Овал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Овал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Номер слайда 6"/>
          <p:cNvSpPr>
            <a:spLocks noGrp="1"/>
          </p:cNvSpPr>
          <p:nvPr>
            <p:ph type="sldNum" sz="quarter" idx="12"/>
          </p:nvPr>
        </p:nvSpPr>
        <p:spPr>
          <a:xfrm>
            <a:off x="1371600" y="312738"/>
            <a:ext cx="457200" cy="441325"/>
          </a:xfrm>
        </p:spPr>
        <p:txBody>
          <a:bodyPr/>
          <a:lstStyle/>
          <a:p>
            <a:fld id="{94825C3B-44B6-450D-A288-9E37B65F0789}" type="slidenum">
              <a:rPr lang="ru-RU" smtClean="0"/>
              <a:pPr/>
              <a:t>‹#›</a:t>
            </a:fld>
            <a:endParaRPr lang="ru-RU"/>
          </a:p>
        </p:txBody>
      </p:sp>
      <p:sp>
        <p:nvSpPr>
          <p:cNvPr id="2" name="Заголовок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3000375" y="609600"/>
            <a:ext cx="5867400" cy="4267200"/>
          </a:xfrm>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22" name="Прямоугольник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Дата 4"/>
          <p:cNvSpPr>
            <a:spLocks noGrp="1"/>
          </p:cNvSpPr>
          <p:nvPr>
            <p:ph type="dt" sz="half" idx="10"/>
          </p:nvPr>
        </p:nvSpPr>
        <p:spPr>
          <a:xfrm>
            <a:off x="5788152" y="6404984"/>
            <a:ext cx="3044952" cy="365760"/>
          </a:xfrm>
        </p:spPr>
        <p:txBody>
          <a:bodyPr/>
          <a:lstStyle/>
          <a:p>
            <a:fld id="{0310DBF3-88E9-4AE8-BFD8-4D30C0C4ECE1}" type="datetimeFigureOut">
              <a:rPr lang="ru-RU" smtClean="0"/>
              <a:pPr/>
              <a:t>19.12.2023</a:t>
            </a:fld>
            <a:endParaRPr lang="ru-RU"/>
          </a:p>
        </p:txBody>
      </p:sp>
      <p:sp>
        <p:nvSpPr>
          <p:cNvPr id="6" name="Нижний колонтитул 5"/>
          <p:cNvSpPr>
            <a:spLocks noGrp="1"/>
          </p:cNvSpPr>
          <p:nvPr>
            <p:ph type="ftr" sz="quarter" idx="11"/>
          </p:nvPr>
        </p:nvSpPr>
        <p:spPr>
          <a:xfrm>
            <a:off x="301752" y="6410848"/>
            <a:ext cx="3584448" cy="365760"/>
          </a:xfrm>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Дата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0310DBF3-88E9-4AE8-BFD8-4D30C0C4ECE1}" type="datetimeFigureOut">
              <a:rPr lang="ru-RU" smtClean="0"/>
              <a:pPr/>
              <a:t>19.12.2023</a:t>
            </a:fld>
            <a:endParaRPr lang="ru-RU"/>
          </a:p>
        </p:txBody>
      </p:sp>
      <p:sp>
        <p:nvSpPr>
          <p:cNvPr id="3" name="Нижний колонтитул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ru-RU"/>
          </a:p>
        </p:txBody>
      </p:sp>
      <p:sp>
        <p:nvSpPr>
          <p:cNvPr id="8" name="Прямоугольник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Прямая соединительная линия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Овал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Овал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Номер слайда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94825C3B-44B6-450D-A288-9E37B65F0789}" type="slidenum">
              <a:rPr lang="ru-RU" smtClean="0"/>
              <a:pPr/>
              <a:t>‹#›</a:t>
            </a:fld>
            <a:endParaRPr lang="ru-RU"/>
          </a:p>
        </p:txBody>
      </p:sp>
      <p:sp>
        <p:nvSpPr>
          <p:cNvPr id="22" name="Заголовок 21"/>
          <p:cNvSpPr>
            <a:spLocks noGrp="1"/>
          </p:cNvSpPr>
          <p:nvPr>
            <p:ph type="title"/>
          </p:nvPr>
        </p:nvSpPr>
        <p:spPr>
          <a:xfrm>
            <a:off x="301752" y="228600"/>
            <a:ext cx="8534400" cy="758952"/>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500298" y="1571612"/>
            <a:ext cx="5643570" cy="523220"/>
          </a:xfrm>
          <a:prstGeom prst="rect">
            <a:avLst/>
          </a:prstGeom>
        </p:spPr>
        <p:txBody>
          <a:bodyPr wrap="square">
            <a:spAutoFit/>
          </a:bodyPr>
          <a:lstStyle/>
          <a:p>
            <a:endParaRPr lang="ru-RU" sz="2800" b="1" dirty="0">
              <a:latin typeface="Times New Roman" pitchFamily="18" charset="0"/>
              <a:cs typeface="Times New Roman" pitchFamily="18" charset="0"/>
            </a:endParaRPr>
          </a:p>
        </p:txBody>
      </p:sp>
      <p:sp>
        <p:nvSpPr>
          <p:cNvPr id="8" name="Прямоугольник 7"/>
          <p:cNvSpPr/>
          <p:nvPr/>
        </p:nvSpPr>
        <p:spPr>
          <a:xfrm>
            <a:off x="642910" y="2714620"/>
            <a:ext cx="8286808" cy="2154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FF0000"/>
                </a:solidFill>
                <a:latin typeface="Times New Roman" pitchFamily="18" charset="0"/>
                <a:cs typeface="Times New Roman" pitchFamily="18" charset="0"/>
              </a:rPr>
              <a:t>«Игровой марафон как средство формирования патриотических чувств, общечеловеческих нравственных качеств личности на основе ознакомления детей и родителей  с государственной и региональной символикой,  и геральдикой»</a:t>
            </a:r>
          </a:p>
          <a:p>
            <a:endParaRPr lang="ru-RU" b="1" dirty="0">
              <a:solidFill>
                <a:srgbClr val="FF0000"/>
              </a:solidFill>
            </a:endParaRPr>
          </a:p>
        </p:txBody>
      </p:sp>
      <p:sp>
        <p:nvSpPr>
          <p:cNvPr id="10241" name="Rectangle 1"/>
          <p:cNvSpPr>
            <a:spLocks noChangeArrowheads="1"/>
          </p:cNvSpPr>
          <p:nvPr/>
        </p:nvSpPr>
        <p:spPr bwMode="auto">
          <a:xfrm>
            <a:off x="1428728" y="357166"/>
            <a:ext cx="742955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smtClean="0">
                <a:ln>
                  <a:noFill/>
                </a:ln>
                <a:solidFill>
                  <a:srgbClr val="2737AB"/>
                </a:solidFill>
                <a:effectLst/>
                <a:latin typeface="Times New Roman" pitchFamily="18" charset="0"/>
                <a:ea typeface="Times New Roman" pitchFamily="18" charset="0"/>
                <a:cs typeface="Times New Roman" pitchFamily="18" charset="0"/>
              </a:rPr>
              <a:t>МЕЖМУНИЦИПАЛЬНЫЙ</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2400" b="1" i="0" u="none" strike="noStrike" cap="none" normalizeH="0" baseline="0" dirty="0" smtClean="0">
                <a:ln>
                  <a:noFill/>
                </a:ln>
                <a:solidFill>
                  <a:srgbClr val="2737AB"/>
                </a:solidFill>
                <a:effectLst/>
                <a:latin typeface="Times New Roman" pitchFamily="18" charset="0"/>
                <a:ea typeface="Times New Roman" pitchFamily="18" charset="0"/>
                <a:cs typeface="Times New Roman" pitchFamily="18" charset="0"/>
              </a:rPr>
              <a:t>Единый методический день</a:t>
            </a:r>
            <a:r>
              <a:rPr kumimoji="0" lang="ru-RU" altLang="zh-CN" sz="900" b="0" i="0" u="none" strike="noStrike" cap="none" normalizeH="0" baseline="0" dirty="0" smtClean="0">
                <a:ln>
                  <a:noFill/>
                </a:ln>
                <a:solidFill>
                  <a:srgbClr val="2737AB"/>
                </a:solidFill>
                <a:effectLst/>
                <a:latin typeface="Times New Roman" pitchFamily="18" charset="0"/>
                <a:cs typeface="Times New Roman" pitchFamily="18" charset="0"/>
              </a:rPr>
              <a:t> </a:t>
            </a:r>
            <a:endParaRPr kumimoji="0" lang="ru-RU" altLang="zh-CN" sz="1800" b="0" i="0" u="none" strike="noStrike" cap="none" normalizeH="0" baseline="0" dirty="0" smtClean="0">
              <a:ln>
                <a:noFill/>
              </a:ln>
              <a:solidFill>
                <a:srgbClr val="2737AB"/>
              </a:solidFill>
              <a:effectLst/>
              <a:latin typeface="Times New Roman" pitchFamily="18" charset="0"/>
              <a:cs typeface="Times New Roman" pitchFamily="18" charset="0"/>
            </a:endParaRPr>
          </a:p>
        </p:txBody>
      </p:sp>
      <p:sp>
        <p:nvSpPr>
          <p:cNvPr id="7" name="Прямоугольник 6"/>
          <p:cNvSpPr/>
          <p:nvPr/>
        </p:nvSpPr>
        <p:spPr>
          <a:xfrm>
            <a:off x="4000496" y="6000768"/>
            <a:ext cx="1553630" cy="369332"/>
          </a:xfrm>
          <a:prstGeom prst="rect">
            <a:avLst/>
          </a:prstGeom>
        </p:spPr>
        <p:txBody>
          <a:bodyPr wrap="none">
            <a:spAutoFit/>
          </a:bodyPr>
          <a:lstStyle/>
          <a:p>
            <a:r>
              <a:rPr lang="ru-RU" b="1" i="1" dirty="0" smtClean="0"/>
              <a:t>20.12. 2023</a:t>
            </a:r>
            <a:endParaRPr lang="ru-RU" dirty="0"/>
          </a:p>
        </p:txBody>
      </p:sp>
      <p:sp>
        <p:nvSpPr>
          <p:cNvPr id="10242" name="Rectangle 2"/>
          <p:cNvSpPr>
            <a:spLocks noChangeArrowheads="1"/>
          </p:cNvSpPr>
          <p:nvPr/>
        </p:nvSpPr>
        <p:spPr bwMode="auto">
          <a:xfrm>
            <a:off x="3214678" y="4786322"/>
            <a:ext cx="571504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Выступающие: </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старший воспитатель Е.Л. Уханова, воспитатель  старшей группы Н.Н. </a:t>
            </a:r>
            <a:r>
              <a:rPr kumimoji="0" lang="ru-RU"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Опалихина</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2"/>
          <p:cNvPicPr>
            <a:picLocks noChangeAspect="1" noChangeArrowheads="1"/>
          </p:cNvPicPr>
          <p:nvPr/>
        </p:nvPicPr>
        <p:blipFill>
          <a:blip r:embed="rId2"/>
          <a:srcRect l="33338" t="25797" r="31737" b="38484"/>
          <a:stretch>
            <a:fillRect/>
          </a:stretch>
        </p:blipFill>
        <p:spPr bwMode="auto">
          <a:xfrm>
            <a:off x="357158" y="214290"/>
            <a:ext cx="2428892" cy="19872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sz="quarter" idx="1"/>
          </p:nvPr>
        </p:nvPicPr>
        <p:blipFill>
          <a:blip r:embed="rId2" cstate="print">
            <a:lum bright="10000"/>
          </a:blip>
          <a:srcRect l="1180" t="3798" r="25741" b="31628"/>
          <a:stretch>
            <a:fillRect/>
          </a:stretch>
        </p:blipFill>
        <p:spPr bwMode="auto">
          <a:xfrm>
            <a:off x="0" y="0"/>
            <a:ext cx="9144000" cy="6857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sz="quarter" idx="1"/>
          </p:nvPr>
        </p:nvPicPr>
        <p:blipFill>
          <a:blip r:embed="rId2" cstate="print">
            <a:lum bright="10000"/>
          </a:blip>
          <a:srcRect l="3007" t="5373" r="26937" b="33203"/>
          <a:stretch>
            <a:fillRect/>
          </a:stretch>
        </p:blipFill>
        <p:spPr bwMode="auto">
          <a:xfrm>
            <a:off x="0" y="-1"/>
            <a:ext cx="9144000" cy="6858001"/>
          </a:xfrm>
          <a:prstGeom prst="rect">
            <a:avLst/>
          </a:prstGeom>
          <a:noFill/>
          <a:ln w="9525">
            <a:noFill/>
            <a:miter lim="800000"/>
            <a:headEnd/>
            <a:tailEnd/>
          </a:ln>
          <a:effectLst/>
        </p:spPr>
      </p:pic>
      <p:pic>
        <p:nvPicPr>
          <p:cNvPr id="5" name="Picture 4"/>
          <p:cNvPicPr>
            <a:picLocks noChangeAspect="1" noChangeArrowheads="1"/>
          </p:cNvPicPr>
          <p:nvPr/>
        </p:nvPicPr>
        <p:blipFill>
          <a:blip r:embed="rId3"/>
          <a:srcRect l="30691" t="21695" r="29621" b="14143"/>
          <a:stretch>
            <a:fillRect/>
          </a:stretch>
        </p:blipFill>
        <p:spPr bwMode="auto">
          <a:xfrm>
            <a:off x="4929190" y="1099168"/>
            <a:ext cx="3071834" cy="39729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lum bright="10000"/>
          </a:blip>
          <a:srcRect l="3007" t="5373" r="27001" b="33203"/>
          <a:stretch>
            <a:fillRect/>
          </a:stretch>
        </p:blipFill>
        <p:spPr bwMode="auto">
          <a:xfrm>
            <a:off x="0" y="-1"/>
            <a:ext cx="9135652" cy="6858001"/>
          </a:xfrm>
          <a:prstGeom prst="rect">
            <a:avLst/>
          </a:prstGeom>
          <a:noFill/>
          <a:ln w="9525">
            <a:noFill/>
            <a:miter lim="800000"/>
            <a:headEnd/>
            <a:tailEnd/>
          </a:ln>
          <a:effectLst/>
        </p:spPr>
      </p:pic>
      <p:sp>
        <p:nvSpPr>
          <p:cNvPr id="2" name="Заголовок 1"/>
          <p:cNvSpPr>
            <a:spLocks noGrp="1"/>
          </p:cNvSpPr>
          <p:nvPr>
            <p:ph type="title"/>
          </p:nvPr>
        </p:nvSpPr>
        <p:spPr>
          <a:xfrm>
            <a:off x="0" y="0"/>
            <a:ext cx="9144000" cy="1071546"/>
          </a:xfrm>
          <a:solidFill>
            <a:schemeClr val="bg1"/>
          </a:solidFill>
        </p:spPr>
        <p:txBody>
          <a:bodyPr>
            <a:normAutofit/>
          </a:bodyPr>
          <a:lstStyle/>
          <a:p>
            <a:r>
              <a:rPr lang="ru-RU" sz="2800" b="1" dirty="0" smtClean="0">
                <a:solidFill>
                  <a:srgbClr val="2C2C2C"/>
                </a:solidFill>
                <a:latin typeface="+mn-lt"/>
                <a:cs typeface="Times New Roman" pitchFamily="18" charset="0"/>
              </a:rPr>
              <a:t>Игровой марафон «Гордо реет флаг России» </a:t>
            </a:r>
            <a:endParaRPr lang="ru-RU" sz="2800" b="1" dirty="0">
              <a:solidFill>
                <a:srgbClr val="2C2C2C"/>
              </a:solidFill>
              <a:latin typeface="+mn-lt"/>
              <a:cs typeface="Times New Roman" pitchFamily="18" charset="0"/>
            </a:endParaRPr>
          </a:p>
        </p:txBody>
      </p:sp>
      <p:sp>
        <p:nvSpPr>
          <p:cNvPr id="3" name="Содержимое 2"/>
          <p:cNvSpPr>
            <a:spLocks noGrp="1"/>
          </p:cNvSpPr>
          <p:nvPr>
            <p:ph sz="quarter" idx="1"/>
          </p:nvPr>
        </p:nvSpPr>
        <p:spPr>
          <a:xfrm>
            <a:off x="0" y="1556792"/>
            <a:ext cx="3071802" cy="4372538"/>
          </a:xfrm>
          <a:solidFill>
            <a:schemeClr val="bg1"/>
          </a:solidFill>
        </p:spPr>
        <p:txBody>
          <a:bodyPr/>
          <a:lstStyle/>
          <a:p>
            <a:pPr algn="ctr">
              <a:buNone/>
            </a:pPr>
            <a:r>
              <a:rPr lang="ru-RU" dirty="0" smtClean="0"/>
              <a:t>    </a:t>
            </a:r>
            <a:r>
              <a:rPr lang="ru-RU" sz="2400" dirty="0" smtClean="0"/>
              <a:t>Основная ценность,  на который был ориентирован марафон, ценность флага – как государственного символа. </a:t>
            </a:r>
          </a:p>
          <a:p>
            <a:pPr algn="ctr">
              <a:buNone/>
            </a:pPr>
            <a:endParaRPr lang="ru-RU" dirty="0"/>
          </a:p>
        </p:txBody>
      </p:sp>
      <p:pic>
        <p:nvPicPr>
          <p:cNvPr id="4" name="Picture 2"/>
          <p:cNvPicPr>
            <a:picLocks noChangeAspect="1" noChangeArrowheads="1"/>
          </p:cNvPicPr>
          <p:nvPr/>
        </p:nvPicPr>
        <p:blipFill>
          <a:blip r:embed="rId3" cstate="print"/>
          <a:srcRect l="18352" t="14837" r="40774" b="15430"/>
          <a:stretch>
            <a:fillRect/>
          </a:stretch>
        </p:blipFill>
        <p:spPr bwMode="auto">
          <a:xfrm>
            <a:off x="3071802" y="1285860"/>
            <a:ext cx="4857784" cy="464347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sz="quarter" idx="1"/>
          </p:nvPr>
        </p:nvPicPr>
        <p:blipFill>
          <a:blip r:embed="rId2" cstate="print">
            <a:lum bright="10000"/>
          </a:blip>
          <a:srcRect l="3007" t="5373" r="27001" b="33203"/>
          <a:stretch>
            <a:fillRect/>
          </a:stretch>
        </p:blipFill>
        <p:spPr bwMode="auto">
          <a:xfrm>
            <a:off x="0" y="-1"/>
            <a:ext cx="9135652" cy="6858001"/>
          </a:xfrm>
          <a:prstGeom prst="rect">
            <a:avLst/>
          </a:prstGeom>
          <a:noFill/>
          <a:ln w="9525">
            <a:noFill/>
            <a:miter lim="800000"/>
            <a:headEnd/>
            <a:tailEnd/>
          </a:ln>
          <a:effectLst/>
        </p:spPr>
      </p:pic>
      <p:sp>
        <p:nvSpPr>
          <p:cNvPr id="5" name="Прямоугольник 4"/>
          <p:cNvSpPr/>
          <p:nvPr/>
        </p:nvSpPr>
        <p:spPr>
          <a:xfrm>
            <a:off x="0" y="188640"/>
            <a:ext cx="9144000" cy="4536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0" y="1142984"/>
            <a:ext cx="9144000" cy="38701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chemeClr val="tx1"/>
                </a:solidFill>
              </a:rPr>
              <a:t>СМЫСЛОВОЕ    СОДЕРЖАНИЕ  </a:t>
            </a:r>
          </a:p>
          <a:p>
            <a:pPr algn="ctr"/>
            <a:r>
              <a:rPr lang="ru-RU" sz="2400" b="1" dirty="0" smtClean="0">
                <a:solidFill>
                  <a:schemeClr val="tx1"/>
                </a:solidFill>
              </a:rPr>
              <a:t>  ИГРОВОГО      МАРАФОНА:</a:t>
            </a:r>
          </a:p>
          <a:p>
            <a:pPr algn="just">
              <a:buFontTx/>
              <a:buChar char="-"/>
            </a:pPr>
            <a:r>
              <a:rPr lang="ru-RU" sz="2400" dirty="0" smtClean="0">
                <a:solidFill>
                  <a:schemeClr val="tx1"/>
                </a:solidFill>
              </a:rPr>
              <a:t> </a:t>
            </a:r>
            <a:r>
              <a:rPr lang="ru-RU" sz="2800" dirty="0" smtClean="0">
                <a:solidFill>
                  <a:schemeClr val="tx1"/>
                </a:solidFill>
                <a:latin typeface="Times New Roman" pitchFamily="18" charset="0"/>
                <a:cs typeface="Times New Roman" pitchFamily="18" charset="0"/>
              </a:rPr>
              <a:t>Чувство гордости за свою страну, область, город, за общенациональные традиции.</a:t>
            </a:r>
          </a:p>
          <a:p>
            <a:pPr algn="just">
              <a:buFontTx/>
              <a:buChar char="-"/>
            </a:pPr>
            <a:r>
              <a:rPr lang="ru-RU" sz="2800" dirty="0" smtClean="0">
                <a:solidFill>
                  <a:schemeClr val="tx1"/>
                </a:solidFill>
                <a:latin typeface="Times New Roman" pitchFamily="18" charset="0"/>
                <a:cs typeface="Times New Roman" pitchFamily="18" charset="0"/>
              </a:rPr>
              <a:t> Доброжелательность к людям разных  национальностей.</a:t>
            </a:r>
          </a:p>
          <a:p>
            <a:pPr algn="just">
              <a:buFontTx/>
              <a:buChar char="-"/>
            </a:pPr>
            <a:r>
              <a:rPr lang="ru-RU" sz="2800" dirty="0" smtClean="0">
                <a:solidFill>
                  <a:schemeClr val="tx1"/>
                </a:solidFill>
                <a:latin typeface="Times New Roman" pitchFamily="18" charset="0"/>
                <a:cs typeface="Times New Roman" pitchFamily="18" charset="0"/>
              </a:rPr>
              <a:t>Уважение  и бережное отношение к государственным символам Р.Ф. </a:t>
            </a:r>
          </a:p>
          <a:p>
            <a:pPr algn="just">
              <a:buFontTx/>
              <a:buChar char="-"/>
            </a:pPr>
            <a:r>
              <a:rPr lang="ru-RU" sz="2800" dirty="0" smtClean="0">
                <a:solidFill>
                  <a:schemeClr val="tx1"/>
                </a:solidFill>
                <a:latin typeface="Times New Roman" pitchFamily="18" charset="0"/>
                <a:cs typeface="Times New Roman" pitchFamily="18" charset="0"/>
              </a:rPr>
              <a:t> Интерес к игровой деятельности со сверстниками с использованием  государственных символов.</a:t>
            </a:r>
          </a:p>
          <a:p>
            <a:pPr algn="just">
              <a:buFontTx/>
              <a:buChar char="-"/>
            </a:pPr>
            <a:r>
              <a:rPr lang="ru-RU" sz="2800" dirty="0" smtClean="0">
                <a:solidFill>
                  <a:schemeClr val="tx1"/>
                </a:solidFill>
                <a:latin typeface="Times New Roman" pitchFamily="18" charset="0"/>
                <a:cs typeface="Times New Roman" pitchFamily="18" charset="0"/>
              </a:rPr>
              <a:t>Приобщение детей к социокультурным нормам, традициям семьи, общества и государства. </a:t>
            </a:r>
          </a:p>
          <a:p>
            <a:pPr algn="just">
              <a:buFontTx/>
              <a:buChar char="-"/>
            </a:pPr>
            <a:r>
              <a:rPr lang="ru-RU" sz="2800" dirty="0" smtClean="0">
                <a:solidFill>
                  <a:schemeClr val="tx1"/>
                </a:solidFill>
                <a:latin typeface="Times New Roman" pitchFamily="18" charset="0"/>
                <a:cs typeface="Times New Roman" pitchFamily="18" charset="0"/>
              </a:rPr>
              <a:t>Воспитание гражданственности .</a:t>
            </a:r>
          </a:p>
          <a:p>
            <a:pPr algn="ctr">
              <a:buFontTx/>
              <a:buChar char="-"/>
            </a:pPr>
            <a:endParaRPr lang="ru-RU" b="1" dirty="0" smtClean="0">
              <a:solidFill>
                <a:schemeClr val="tx1"/>
              </a:solidFill>
            </a:endParaRPr>
          </a:p>
          <a:p>
            <a:pPr algn="ctr"/>
            <a:endParaRPr lang="ru-RU" b="1" dirty="0">
              <a:solidFill>
                <a:schemeClr val="tx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Picture 2"/>
          <p:cNvPicPr>
            <a:picLocks noGrp="1" noChangeAspect="1" noChangeArrowheads="1"/>
          </p:cNvPicPr>
          <p:nvPr>
            <p:ph sz="quarter" idx="1"/>
          </p:nvPr>
        </p:nvPicPr>
        <p:blipFill>
          <a:blip r:embed="rId2" cstate="print"/>
          <a:srcRect l="3700" t="3798" r="25741" b="33203"/>
          <a:stretch>
            <a:fillRect/>
          </a:stretch>
        </p:blipFill>
        <p:spPr bwMode="auto">
          <a:xfrm>
            <a:off x="8519" y="0"/>
            <a:ext cx="9135481"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sz="quarter" idx="1"/>
          </p:nvPr>
        </p:nvPicPr>
        <p:blipFill>
          <a:blip r:embed="rId2" cstate="print">
            <a:lum bright="10000"/>
          </a:blip>
          <a:srcRect l="3358" t="5373" r="27001" b="36353"/>
          <a:stretch>
            <a:fillRect/>
          </a:stretch>
        </p:blipFill>
        <p:spPr bwMode="auto">
          <a:xfrm>
            <a:off x="-65832" y="0"/>
            <a:ext cx="9209832" cy="6858000"/>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l="34546" t="34375" r="28787" b="36458"/>
          <a:stretch>
            <a:fillRect/>
          </a:stretch>
        </p:blipFill>
        <p:spPr bwMode="auto">
          <a:xfrm>
            <a:off x="500034" y="3929066"/>
            <a:ext cx="3071834" cy="195480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sz="quarter" idx="1"/>
          </p:nvPr>
        </p:nvPicPr>
        <p:blipFill>
          <a:blip r:embed="rId2" cstate="print">
            <a:lum bright="10000"/>
          </a:blip>
          <a:srcRect l="3358" t="5373" r="27001" b="36353"/>
          <a:stretch>
            <a:fillRect/>
          </a:stretch>
        </p:blipFill>
        <p:spPr bwMode="auto">
          <a:xfrm>
            <a:off x="0" y="0"/>
            <a:ext cx="9209832" cy="6858000"/>
          </a:xfrm>
          <a:prstGeom prst="rect">
            <a:avLst/>
          </a:prstGeom>
          <a:noFill/>
          <a:ln w="9525">
            <a:noFill/>
            <a:miter lim="800000"/>
            <a:headEnd/>
            <a:tailEnd/>
          </a:ln>
          <a:effectLst/>
        </p:spPr>
      </p:pic>
      <p:sp>
        <p:nvSpPr>
          <p:cNvPr id="5" name="Прямоугольник 4"/>
          <p:cNvSpPr/>
          <p:nvPr/>
        </p:nvSpPr>
        <p:spPr>
          <a:xfrm>
            <a:off x="0" y="1571612"/>
            <a:ext cx="9144000" cy="2643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Picture 4"/>
          <p:cNvPicPr>
            <a:picLocks noChangeAspect="1" noChangeArrowheads="1"/>
          </p:cNvPicPr>
          <p:nvPr/>
        </p:nvPicPr>
        <p:blipFill>
          <a:blip r:embed="rId3" cstate="print"/>
          <a:srcRect l="11641" t="16403" r="16964" b="20096"/>
          <a:stretch>
            <a:fillRect/>
          </a:stretch>
        </p:blipFill>
        <p:spPr bwMode="auto">
          <a:xfrm>
            <a:off x="357158" y="4000504"/>
            <a:ext cx="3714776" cy="2643206"/>
          </a:xfrm>
          <a:prstGeom prst="rect">
            <a:avLst/>
          </a:prstGeom>
          <a:noFill/>
          <a:ln w="9525">
            <a:noFill/>
            <a:miter lim="800000"/>
            <a:headEnd/>
            <a:tailEnd/>
          </a:ln>
          <a:effectLst/>
        </p:spPr>
      </p:pic>
      <p:pic>
        <p:nvPicPr>
          <p:cNvPr id="7" name="Picture 2"/>
          <p:cNvPicPr>
            <a:picLocks noChangeAspect="1" noChangeArrowheads="1"/>
          </p:cNvPicPr>
          <p:nvPr/>
        </p:nvPicPr>
        <p:blipFill>
          <a:blip r:embed="rId4"/>
          <a:srcRect l="5805" t="18309" r="17169" b="20133"/>
          <a:stretch>
            <a:fillRect/>
          </a:stretch>
        </p:blipFill>
        <p:spPr bwMode="auto">
          <a:xfrm>
            <a:off x="4286248" y="928670"/>
            <a:ext cx="4733226" cy="3026161"/>
          </a:xfrm>
          <a:prstGeom prst="rect">
            <a:avLst/>
          </a:prstGeom>
          <a:noFill/>
          <a:ln w="9525">
            <a:noFill/>
            <a:miter lim="800000"/>
            <a:headEnd/>
            <a:tailEnd/>
          </a:ln>
          <a:effectLst/>
        </p:spPr>
      </p:pic>
      <p:pic>
        <p:nvPicPr>
          <p:cNvPr id="9" name="Picture 6"/>
          <p:cNvPicPr>
            <a:picLocks noChangeAspect="1" noChangeArrowheads="1"/>
          </p:cNvPicPr>
          <p:nvPr/>
        </p:nvPicPr>
        <p:blipFill>
          <a:blip r:embed="rId5" cstate="print"/>
          <a:srcRect l="6878" t="16403" r="21684" b="20096"/>
          <a:stretch>
            <a:fillRect/>
          </a:stretch>
        </p:blipFill>
        <p:spPr bwMode="auto">
          <a:xfrm>
            <a:off x="428596" y="1357298"/>
            <a:ext cx="3357586" cy="2387616"/>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sz="quarter" idx="1"/>
          </p:nvPr>
        </p:nvPicPr>
        <p:blipFill>
          <a:blip r:embed="rId2" cstate="print">
            <a:lum bright="10000"/>
          </a:blip>
          <a:srcRect l="3358" t="5373" r="27001" b="36353"/>
          <a:stretch>
            <a:fillRect/>
          </a:stretch>
        </p:blipFill>
        <p:spPr bwMode="auto">
          <a:xfrm>
            <a:off x="0" y="0"/>
            <a:ext cx="9209832" cy="6858000"/>
          </a:xfrm>
          <a:prstGeom prst="rect">
            <a:avLst/>
          </a:prstGeom>
          <a:noFill/>
          <a:ln w="9525">
            <a:noFill/>
            <a:miter lim="800000"/>
            <a:headEnd/>
            <a:tailEnd/>
          </a:ln>
          <a:effectLst/>
        </p:spPr>
      </p:pic>
      <p:sp>
        <p:nvSpPr>
          <p:cNvPr id="5" name="Прямоугольник 4"/>
          <p:cNvSpPr/>
          <p:nvPr/>
        </p:nvSpPr>
        <p:spPr>
          <a:xfrm>
            <a:off x="0" y="1571612"/>
            <a:ext cx="9144000" cy="2643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Picture 3"/>
          <p:cNvPicPr>
            <a:picLocks noChangeAspect="1" noChangeArrowheads="1"/>
          </p:cNvPicPr>
          <p:nvPr/>
        </p:nvPicPr>
        <p:blipFill>
          <a:blip r:embed="rId3" cstate="print">
            <a:lum bright="10000"/>
          </a:blip>
          <a:srcRect l="11641" t="20372" r="5809" b="20096"/>
          <a:stretch>
            <a:fillRect/>
          </a:stretch>
        </p:blipFill>
        <p:spPr bwMode="auto">
          <a:xfrm>
            <a:off x="4929190" y="928670"/>
            <a:ext cx="4086254" cy="2357454"/>
          </a:xfrm>
          <a:prstGeom prst="rect">
            <a:avLst/>
          </a:prstGeom>
          <a:noFill/>
          <a:ln w="9525">
            <a:noFill/>
            <a:miter lim="800000"/>
            <a:headEnd/>
            <a:tailEnd/>
          </a:ln>
          <a:effectLst/>
        </p:spPr>
      </p:pic>
      <p:pic>
        <p:nvPicPr>
          <p:cNvPr id="7" name="Picture 4"/>
          <p:cNvPicPr>
            <a:picLocks noChangeAspect="1" noChangeArrowheads="1"/>
          </p:cNvPicPr>
          <p:nvPr/>
        </p:nvPicPr>
        <p:blipFill>
          <a:blip r:embed="rId4">
            <a:lum bright="10000"/>
          </a:blip>
          <a:srcRect l="14816" t="20372" r="7396" b="18112"/>
          <a:stretch>
            <a:fillRect/>
          </a:stretch>
        </p:blipFill>
        <p:spPr bwMode="auto">
          <a:xfrm>
            <a:off x="142844" y="2143116"/>
            <a:ext cx="4625034" cy="2926042"/>
          </a:xfrm>
          <a:prstGeom prst="rect">
            <a:avLst/>
          </a:prstGeom>
          <a:noFill/>
          <a:ln w="9525">
            <a:noFill/>
            <a:miter lim="800000"/>
            <a:headEnd/>
            <a:tailEnd/>
          </a:ln>
          <a:effectLst/>
        </p:spPr>
      </p:pic>
      <p:pic>
        <p:nvPicPr>
          <p:cNvPr id="8" name="Picture 2"/>
          <p:cNvPicPr>
            <a:picLocks noChangeAspect="1" noChangeArrowheads="1"/>
          </p:cNvPicPr>
          <p:nvPr/>
        </p:nvPicPr>
        <p:blipFill>
          <a:blip r:embed="rId5"/>
          <a:srcRect l="9524" t="17859" r="14275" b="20625"/>
          <a:stretch>
            <a:fillRect/>
          </a:stretch>
        </p:blipFill>
        <p:spPr bwMode="auto">
          <a:xfrm>
            <a:off x="4929189" y="4000504"/>
            <a:ext cx="4150317" cy="26804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sz="quarter" idx="1"/>
          </p:nvPr>
        </p:nvPicPr>
        <p:blipFill>
          <a:blip r:embed="rId2" cstate="print">
            <a:lum bright="10000"/>
          </a:blip>
          <a:srcRect l="3358" t="5373" r="27001" b="36353"/>
          <a:stretch>
            <a:fillRect/>
          </a:stretch>
        </p:blipFill>
        <p:spPr bwMode="auto">
          <a:xfrm>
            <a:off x="0" y="0"/>
            <a:ext cx="9209832" cy="6858000"/>
          </a:xfrm>
          <a:prstGeom prst="rect">
            <a:avLst/>
          </a:prstGeom>
          <a:noFill/>
          <a:ln w="9525">
            <a:noFill/>
            <a:miter lim="800000"/>
            <a:headEnd/>
            <a:tailEnd/>
          </a:ln>
          <a:effectLst/>
        </p:spPr>
      </p:pic>
      <p:sp>
        <p:nvSpPr>
          <p:cNvPr id="5" name="Прямоугольник 4"/>
          <p:cNvSpPr/>
          <p:nvPr/>
        </p:nvSpPr>
        <p:spPr>
          <a:xfrm>
            <a:off x="0" y="1571612"/>
            <a:ext cx="9144000" cy="2643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Picture 4"/>
          <p:cNvPicPr>
            <a:picLocks noChangeAspect="1" noChangeArrowheads="1"/>
          </p:cNvPicPr>
          <p:nvPr/>
        </p:nvPicPr>
        <p:blipFill>
          <a:blip r:embed="rId3" cstate="print">
            <a:lum bright="10000"/>
          </a:blip>
          <a:srcRect l="22753" t="16403" r="2634" b="20096"/>
          <a:stretch>
            <a:fillRect/>
          </a:stretch>
        </p:blipFill>
        <p:spPr bwMode="auto">
          <a:xfrm>
            <a:off x="571472" y="928669"/>
            <a:ext cx="3571900" cy="2431932"/>
          </a:xfrm>
          <a:prstGeom prst="rect">
            <a:avLst/>
          </a:prstGeom>
          <a:noFill/>
          <a:ln w="9525">
            <a:noFill/>
            <a:miter lim="800000"/>
            <a:headEnd/>
            <a:tailEnd/>
          </a:ln>
          <a:effectLst/>
        </p:spPr>
      </p:pic>
      <p:pic>
        <p:nvPicPr>
          <p:cNvPr id="7" name="Picture 3"/>
          <p:cNvPicPr>
            <a:picLocks noChangeAspect="1" noChangeArrowheads="1"/>
          </p:cNvPicPr>
          <p:nvPr/>
        </p:nvPicPr>
        <p:blipFill>
          <a:blip r:embed="rId4" cstate="print"/>
          <a:srcRect l="11113" t="17859" r="9512" b="20625"/>
          <a:stretch>
            <a:fillRect/>
          </a:stretch>
        </p:blipFill>
        <p:spPr bwMode="auto">
          <a:xfrm>
            <a:off x="5055934" y="928669"/>
            <a:ext cx="3917570" cy="2428893"/>
          </a:xfrm>
          <a:prstGeom prst="rect">
            <a:avLst/>
          </a:prstGeom>
          <a:noFill/>
          <a:ln w="9525">
            <a:noFill/>
            <a:miter lim="800000"/>
            <a:headEnd/>
            <a:tailEnd/>
          </a:ln>
          <a:effectLst/>
        </p:spPr>
      </p:pic>
      <p:pic>
        <p:nvPicPr>
          <p:cNvPr id="8" name="Picture 5"/>
          <p:cNvPicPr>
            <a:picLocks noChangeAspect="1" noChangeArrowheads="1"/>
          </p:cNvPicPr>
          <p:nvPr/>
        </p:nvPicPr>
        <p:blipFill>
          <a:blip r:embed="rId5" cstate="print"/>
          <a:srcRect l="4763" t="20541" r="1574" b="18640"/>
          <a:stretch>
            <a:fillRect/>
          </a:stretch>
        </p:blipFill>
        <p:spPr bwMode="auto">
          <a:xfrm>
            <a:off x="2214546" y="3442414"/>
            <a:ext cx="5572164" cy="3415586"/>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sz="quarter" idx="1"/>
          </p:nvPr>
        </p:nvPicPr>
        <p:blipFill>
          <a:blip r:embed="rId2" cstate="print">
            <a:lum bright="10000"/>
          </a:blip>
          <a:srcRect l="3700" t="3798" r="25741" b="31628"/>
          <a:stretch>
            <a:fillRect/>
          </a:stretch>
        </p:blipFill>
        <p:spPr bwMode="auto">
          <a:xfrm>
            <a:off x="0" y="0"/>
            <a:ext cx="9367024" cy="68580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Grp="1" noChangeAspect="1" noChangeArrowheads="1"/>
          </p:cNvPicPr>
          <p:nvPr>
            <p:ph sz="quarter" idx="1"/>
          </p:nvPr>
        </p:nvPicPr>
        <p:blipFill>
          <a:blip r:embed="rId2"/>
          <a:srcRect l="5637" t="27977" r="50465" b="43228"/>
          <a:stretch>
            <a:fillRect/>
          </a:stretch>
        </p:blipFill>
        <p:spPr bwMode="auto">
          <a:xfrm>
            <a:off x="571472" y="1643050"/>
            <a:ext cx="7895779" cy="4143404"/>
          </a:xfrm>
          <a:prstGeom prst="rect">
            <a:avLst/>
          </a:prstGeom>
          <a:noFill/>
          <a:ln w="9525">
            <a:noFill/>
            <a:miter lim="800000"/>
            <a:headEnd/>
            <a:tailEnd/>
          </a:ln>
          <a:effectLst/>
        </p:spPr>
      </p:pic>
      <p:sp>
        <p:nvSpPr>
          <p:cNvPr id="5" name="Rectangle 1"/>
          <p:cNvSpPr>
            <a:spLocks noChangeArrowheads="1"/>
          </p:cNvSpPr>
          <p:nvPr/>
        </p:nvSpPr>
        <p:spPr bwMode="auto">
          <a:xfrm>
            <a:off x="571472" y="214291"/>
            <a:ext cx="835824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smtClean="0">
                <a:ln>
                  <a:noFill/>
                </a:ln>
                <a:solidFill>
                  <a:srgbClr val="2737AB"/>
                </a:solidFill>
                <a:effectLst/>
                <a:latin typeface="Times New Roman" pitchFamily="18" charset="0"/>
                <a:ea typeface="Times New Roman" pitchFamily="18" charset="0"/>
                <a:cs typeface="Times New Roman" pitchFamily="18" charset="0"/>
              </a:rPr>
              <a:t>МЕЖМУНИЦИПАЛЬНЫЙ</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2400" b="1" i="0" u="none" strike="noStrike" cap="none" normalizeH="0" baseline="0" dirty="0" smtClean="0">
                <a:ln>
                  <a:noFill/>
                </a:ln>
                <a:solidFill>
                  <a:srgbClr val="2737AB"/>
                </a:solidFill>
                <a:effectLst/>
                <a:latin typeface="Times New Roman" pitchFamily="18" charset="0"/>
                <a:ea typeface="Times New Roman" pitchFamily="18" charset="0"/>
                <a:cs typeface="Times New Roman" pitchFamily="18" charset="0"/>
              </a:rPr>
              <a:t>Единый методический день</a:t>
            </a:r>
            <a:r>
              <a:rPr kumimoji="0" lang="ru-RU" altLang="zh-CN" sz="900" b="0" i="0" u="none" strike="noStrike" cap="none" normalizeH="0" baseline="0" dirty="0" smtClean="0">
                <a:ln>
                  <a:noFill/>
                </a:ln>
                <a:solidFill>
                  <a:srgbClr val="2737AB"/>
                </a:solidFill>
                <a:effectLst/>
                <a:latin typeface="Times New Roman" pitchFamily="18" charset="0"/>
                <a:cs typeface="Times New Roman" pitchFamily="18" charset="0"/>
              </a:rPr>
              <a:t> </a:t>
            </a:r>
            <a:endParaRPr kumimoji="0" lang="ru-RU" altLang="zh-CN" sz="1800" b="0" i="0" u="none" strike="noStrike" cap="none" normalizeH="0" baseline="0" dirty="0" smtClean="0">
              <a:ln>
                <a:noFill/>
              </a:ln>
              <a:solidFill>
                <a:srgbClr val="2737AB"/>
              </a:solidFill>
              <a:effectLst/>
              <a:latin typeface="Times New Roman" pitchFamily="18" charset="0"/>
              <a:cs typeface="Times New Roman" pitchFamily="18" charset="0"/>
            </a:endParaRPr>
          </a:p>
        </p:txBody>
      </p:sp>
      <p:pic>
        <p:nvPicPr>
          <p:cNvPr id="6" name="Picture 2"/>
          <p:cNvPicPr>
            <a:picLocks noChangeAspect="1" noChangeArrowheads="1"/>
          </p:cNvPicPr>
          <p:nvPr/>
        </p:nvPicPr>
        <p:blipFill>
          <a:blip r:embed="rId3" cstate="print"/>
          <a:srcRect l="33338" t="25797" r="31737" b="38484"/>
          <a:stretch>
            <a:fillRect/>
          </a:stretch>
        </p:blipFill>
        <p:spPr bwMode="auto">
          <a:xfrm>
            <a:off x="285720" y="285728"/>
            <a:ext cx="1103319" cy="9027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sz="quarter" idx="1"/>
          </p:nvPr>
        </p:nvPicPr>
        <p:blipFill>
          <a:blip r:embed="rId2"/>
          <a:srcRect l="35319" t="46285" r="28431" b="20902"/>
          <a:stretch>
            <a:fillRect/>
          </a:stretch>
        </p:blipFill>
        <p:spPr bwMode="auto">
          <a:xfrm>
            <a:off x="142845" y="3643314"/>
            <a:ext cx="4286280" cy="3039811"/>
          </a:xfrm>
          <a:prstGeom prst="rect">
            <a:avLst/>
          </a:prstGeom>
          <a:noFill/>
          <a:ln w="9525">
            <a:noFill/>
            <a:miter lim="800000"/>
            <a:headEnd/>
            <a:tailEnd/>
          </a:ln>
          <a:effectLst/>
        </p:spPr>
      </p:pic>
      <p:sp>
        <p:nvSpPr>
          <p:cNvPr id="5" name="Rectangle 1"/>
          <p:cNvSpPr>
            <a:spLocks noChangeArrowheads="1"/>
          </p:cNvSpPr>
          <p:nvPr/>
        </p:nvSpPr>
        <p:spPr bwMode="auto">
          <a:xfrm>
            <a:off x="428596" y="142852"/>
            <a:ext cx="835824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smtClean="0">
                <a:ln>
                  <a:noFill/>
                </a:ln>
                <a:solidFill>
                  <a:srgbClr val="2737AB"/>
                </a:solidFill>
                <a:effectLst/>
                <a:latin typeface="Times New Roman" pitchFamily="18" charset="0"/>
                <a:ea typeface="Times New Roman" pitchFamily="18" charset="0"/>
                <a:cs typeface="Times New Roman" pitchFamily="18" charset="0"/>
              </a:rPr>
              <a:t>Опыт  работы  представлен  на методическом</a:t>
            </a:r>
            <a:r>
              <a:rPr kumimoji="0" lang="ru-RU" altLang="zh-CN" sz="2400" b="1" i="0" u="none" strike="noStrike" cap="none" normalizeH="0" dirty="0" smtClean="0">
                <a:ln>
                  <a:noFill/>
                </a:ln>
                <a:solidFill>
                  <a:srgbClr val="2737AB"/>
                </a:solidFill>
                <a:effectLst/>
                <a:latin typeface="Times New Roman" pitchFamily="18" charset="0"/>
                <a:ea typeface="Times New Roman" pitchFamily="18" charset="0"/>
                <a:cs typeface="Times New Roman" pitchFamily="18" charset="0"/>
              </a:rPr>
              <a:t> объединении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dirty="0" smtClean="0">
                <a:ln>
                  <a:noFill/>
                </a:ln>
                <a:solidFill>
                  <a:srgbClr val="2737AB"/>
                </a:solidFill>
                <a:effectLst/>
                <a:latin typeface="Times New Roman" pitchFamily="18" charset="0"/>
                <a:ea typeface="Times New Roman" pitchFamily="18" charset="0"/>
                <a:cs typeface="Times New Roman" pitchFamily="18" charset="0"/>
              </a:rPr>
              <a:t>«Социально-коммуникативное развитие дошкольников»</a:t>
            </a:r>
            <a:endParaRPr kumimoji="0" lang="ru-RU" altLang="zh-CN" sz="1800" b="0" i="0" u="none" strike="noStrike" cap="none" normalizeH="0" baseline="0" dirty="0" smtClean="0">
              <a:ln>
                <a:noFill/>
              </a:ln>
              <a:solidFill>
                <a:srgbClr val="2737AB"/>
              </a:solidFill>
              <a:effectLst/>
              <a:latin typeface="Times New Roman" pitchFamily="18" charset="0"/>
              <a:cs typeface="Times New Roman" pitchFamily="18" charset="0"/>
            </a:endParaRPr>
          </a:p>
        </p:txBody>
      </p:sp>
      <p:pic>
        <p:nvPicPr>
          <p:cNvPr id="32771" name="Picture 3"/>
          <p:cNvPicPr>
            <a:picLocks noChangeAspect="1" noChangeArrowheads="1"/>
          </p:cNvPicPr>
          <p:nvPr/>
        </p:nvPicPr>
        <p:blipFill>
          <a:blip r:embed="rId3"/>
          <a:srcRect l="32507" t="45344" r="28563" b="18641"/>
          <a:stretch>
            <a:fillRect/>
          </a:stretch>
        </p:blipFill>
        <p:spPr bwMode="auto">
          <a:xfrm>
            <a:off x="4714876" y="3643314"/>
            <a:ext cx="4272121" cy="3071834"/>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a:lum bright="10000"/>
          </a:blip>
          <a:srcRect l="14287" t="35718" r="27971" b="24594"/>
          <a:stretch>
            <a:fillRect/>
          </a:stretch>
        </p:blipFill>
        <p:spPr bwMode="auto">
          <a:xfrm>
            <a:off x="2214546" y="1000108"/>
            <a:ext cx="4677132" cy="2571769"/>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571472" y="214291"/>
            <a:ext cx="835824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smtClean="0">
                <a:ln>
                  <a:noFill/>
                </a:ln>
                <a:solidFill>
                  <a:srgbClr val="2737AB"/>
                </a:solidFill>
                <a:effectLst/>
                <a:latin typeface="Times New Roman" pitchFamily="18" charset="0"/>
                <a:ea typeface="Times New Roman" pitchFamily="18" charset="0"/>
                <a:cs typeface="Times New Roman" pitchFamily="18" charset="0"/>
              </a:rPr>
              <a:t>МЕЖМУНИЦИПАЛЬНЫЙ</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2400" b="1" i="0" u="none" strike="noStrike" cap="none" normalizeH="0" baseline="0" dirty="0" smtClean="0">
                <a:ln>
                  <a:noFill/>
                </a:ln>
                <a:solidFill>
                  <a:srgbClr val="2737AB"/>
                </a:solidFill>
                <a:effectLst/>
                <a:latin typeface="Times New Roman" pitchFamily="18" charset="0"/>
                <a:ea typeface="Times New Roman" pitchFamily="18" charset="0"/>
                <a:cs typeface="Times New Roman" pitchFamily="18" charset="0"/>
              </a:rPr>
              <a:t>Единый методический день</a:t>
            </a:r>
            <a:r>
              <a:rPr kumimoji="0" lang="ru-RU" altLang="zh-CN" sz="900" b="0" i="0" u="none" strike="noStrike" cap="none" normalizeH="0" baseline="0" dirty="0" smtClean="0">
                <a:ln>
                  <a:noFill/>
                </a:ln>
                <a:solidFill>
                  <a:srgbClr val="2737AB"/>
                </a:solidFill>
                <a:effectLst/>
                <a:latin typeface="Times New Roman" pitchFamily="18" charset="0"/>
                <a:cs typeface="Times New Roman" pitchFamily="18" charset="0"/>
              </a:rPr>
              <a:t> </a:t>
            </a:r>
            <a:endParaRPr kumimoji="0" lang="ru-RU" altLang="zh-CN" sz="1800" b="0" i="0" u="none" strike="noStrike" cap="none" normalizeH="0" baseline="0" dirty="0" smtClean="0">
              <a:ln>
                <a:noFill/>
              </a:ln>
              <a:solidFill>
                <a:srgbClr val="2737AB"/>
              </a:solidFill>
              <a:effectLst/>
              <a:latin typeface="Times New Roman" pitchFamily="18" charset="0"/>
              <a:cs typeface="Times New Roman" pitchFamily="18" charset="0"/>
            </a:endParaRPr>
          </a:p>
        </p:txBody>
      </p:sp>
      <p:sp>
        <p:nvSpPr>
          <p:cNvPr id="25601" name="Rectangle 1"/>
          <p:cNvSpPr>
            <a:spLocks noChangeArrowheads="1"/>
          </p:cNvSpPr>
          <p:nvPr/>
        </p:nvSpPr>
        <p:spPr bwMode="auto">
          <a:xfrm>
            <a:off x="142844" y="1857364"/>
            <a:ext cx="8858312" cy="2092881"/>
          </a:xfrm>
          <a:prstGeom prst="rect">
            <a:avLst/>
          </a:prstGeom>
          <a:solidFill>
            <a:schemeClr val="bg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2800" b="1" dirty="0" smtClean="0">
                <a:solidFill>
                  <a:srgbClr val="2737AB"/>
                </a:solidFill>
              </a:rPr>
              <a:t>Мы - граждане многонациональной страны, которые должны гордиться своей Родиной, её  традициями,  символами и культурным наследием!</a:t>
            </a:r>
          </a:p>
          <a:p>
            <a:endParaRPr lang="ru-RU" dirty="0"/>
          </a:p>
        </p:txBody>
      </p:sp>
      <p:pic>
        <p:nvPicPr>
          <p:cNvPr id="8" name="Picture 2"/>
          <p:cNvPicPr>
            <a:picLocks noChangeAspect="1" noChangeArrowheads="1"/>
          </p:cNvPicPr>
          <p:nvPr/>
        </p:nvPicPr>
        <p:blipFill>
          <a:blip r:embed="rId2"/>
          <a:srcRect l="33338" t="25797" r="31737" b="38484"/>
          <a:stretch>
            <a:fillRect/>
          </a:stretch>
        </p:blipFill>
        <p:spPr bwMode="auto">
          <a:xfrm>
            <a:off x="214283" y="214290"/>
            <a:ext cx="1928826" cy="1578129"/>
          </a:xfrm>
          <a:prstGeom prst="rect">
            <a:avLst/>
          </a:prstGeom>
          <a:noFill/>
          <a:ln w="9525">
            <a:noFill/>
            <a:miter lim="800000"/>
            <a:headEnd/>
            <a:tailEnd/>
          </a:ln>
          <a:effectLst/>
        </p:spPr>
      </p:pic>
      <p:pic>
        <p:nvPicPr>
          <p:cNvPr id="5" name="Picture 3"/>
          <p:cNvPicPr>
            <a:picLocks noChangeAspect="1" noChangeArrowheads="1"/>
          </p:cNvPicPr>
          <p:nvPr/>
        </p:nvPicPr>
        <p:blipFill>
          <a:blip r:embed="rId3"/>
          <a:srcRect l="34562" t="22994" r="46708" b="57316"/>
          <a:stretch>
            <a:fillRect/>
          </a:stretch>
        </p:blipFill>
        <p:spPr bwMode="auto">
          <a:xfrm>
            <a:off x="142844" y="3929066"/>
            <a:ext cx="3143272" cy="2786082"/>
          </a:xfrm>
          <a:prstGeom prst="rect">
            <a:avLst/>
          </a:prstGeom>
          <a:noFill/>
          <a:ln w="9525">
            <a:noFill/>
            <a:miter lim="800000"/>
            <a:headEnd/>
            <a:tailEnd/>
          </a:ln>
          <a:effectLst/>
        </p:spPr>
      </p:pic>
      <p:pic>
        <p:nvPicPr>
          <p:cNvPr id="6" name="Picture 3"/>
          <p:cNvPicPr>
            <a:picLocks noChangeAspect="1" noChangeArrowheads="1"/>
          </p:cNvPicPr>
          <p:nvPr/>
        </p:nvPicPr>
        <p:blipFill>
          <a:blip r:embed="rId3"/>
          <a:srcRect l="56477" t="22994" r="30511" b="57316"/>
          <a:stretch>
            <a:fillRect/>
          </a:stretch>
        </p:blipFill>
        <p:spPr bwMode="auto">
          <a:xfrm>
            <a:off x="3286116" y="3929065"/>
            <a:ext cx="2357454" cy="2767283"/>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a:lum bright="10000"/>
          </a:blip>
          <a:srcRect l="4762" t="17859" r="33325" b="24594"/>
          <a:stretch>
            <a:fillRect/>
          </a:stretch>
        </p:blipFill>
        <p:spPr bwMode="auto">
          <a:xfrm>
            <a:off x="5643570" y="3929066"/>
            <a:ext cx="3362513" cy="278608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571472" y="214291"/>
            <a:ext cx="835824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smtClean="0">
                <a:ln>
                  <a:noFill/>
                </a:ln>
                <a:solidFill>
                  <a:srgbClr val="2737AB"/>
                </a:solidFill>
                <a:effectLst/>
                <a:latin typeface="Times New Roman" pitchFamily="18" charset="0"/>
                <a:ea typeface="Times New Roman" pitchFamily="18" charset="0"/>
                <a:cs typeface="Times New Roman" pitchFamily="18" charset="0"/>
              </a:rPr>
              <a:t>МЕЖМУНИЦИПАЛЬНЫЙ</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2400" b="1" i="0" u="none" strike="noStrike" cap="none" normalizeH="0" baseline="0" dirty="0" smtClean="0">
                <a:ln>
                  <a:noFill/>
                </a:ln>
                <a:solidFill>
                  <a:srgbClr val="2737AB"/>
                </a:solidFill>
                <a:effectLst/>
                <a:latin typeface="Times New Roman" pitchFamily="18" charset="0"/>
                <a:ea typeface="Times New Roman" pitchFamily="18" charset="0"/>
                <a:cs typeface="Times New Roman" pitchFamily="18" charset="0"/>
              </a:rPr>
              <a:t>Единый методический день</a:t>
            </a:r>
            <a:r>
              <a:rPr kumimoji="0" lang="ru-RU" altLang="zh-CN" sz="900" b="0" i="0" u="none" strike="noStrike" cap="none" normalizeH="0" baseline="0" dirty="0" smtClean="0">
                <a:ln>
                  <a:noFill/>
                </a:ln>
                <a:solidFill>
                  <a:srgbClr val="2737AB"/>
                </a:solidFill>
                <a:effectLst/>
                <a:latin typeface="Times New Roman" pitchFamily="18" charset="0"/>
                <a:cs typeface="Times New Roman" pitchFamily="18" charset="0"/>
              </a:rPr>
              <a:t> </a:t>
            </a:r>
            <a:endParaRPr kumimoji="0" lang="ru-RU" altLang="zh-CN" sz="1800" b="0" i="0" u="none" strike="noStrike" cap="none" normalizeH="0" baseline="0" dirty="0" smtClean="0">
              <a:ln>
                <a:noFill/>
              </a:ln>
              <a:solidFill>
                <a:srgbClr val="2737AB"/>
              </a:solidFill>
              <a:effectLst/>
              <a:latin typeface="Times New Roman" pitchFamily="18" charset="0"/>
              <a:cs typeface="Times New Roman" pitchFamily="18" charset="0"/>
            </a:endParaRPr>
          </a:p>
        </p:txBody>
      </p:sp>
      <p:pic>
        <p:nvPicPr>
          <p:cNvPr id="28674" name="Picture 2"/>
          <p:cNvPicPr>
            <a:picLocks noGrp="1" noChangeAspect="1" noChangeArrowheads="1"/>
          </p:cNvPicPr>
          <p:nvPr>
            <p:ph sz="quarter" idx="1"/>
          </p:nvPr>
        </p:nvPicPr>
        <p:blipFill>
          <a:blip r:embed="rId2"/>
          <a:srcRect l="6569" t="29097" r="50931" b="44340"/>
          <a:stretch>
            <a:fillRect/>
          </a:stretch>
        </p:blipFill>
        <p:spPr bwMode="auto">
          <a:xfrm>
            <a:off x="1071538" y="1857364"/>
            <a:ext cx="7643866" cy="3821933"/>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l="33338" t="25797" r="31737" b="38484"/>
          <a:stretch>
            <a:fillRect/>
          </a:stretch>
        </p:blipFill>
        <p:spPr bwMode="auto">
          <a:xfrm>
            <a:off x="214282" y="214290"/>
            <a:ext cx="1246195" cy="101961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571472" y="214291"/>
            <a:ext cx="835824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smtClean="0">
                <a:ln>
                  <a:noFill/>
                </a:ln>
                <a:solidFill>
                  <a:srgbClr val="2737AB"/>
                </a:solidFill>
                <a:effectLst/>
                <a:latin typeface="Times New Roman" pitchFamily="18" charset="0"/>
                <a:ea typeface="Times New Roman" pitchFamily="18" charset="0"/>
                <a:cs typeface="Times New Roman" pitchFamily="18" charset="0"/>
              </a:rPr>
              <a:t>МЕЖМУНИЦИПАЛЬНЫЙ</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2400" b="1" i="0" u="none" strike="noStrike" cap="none" normalizeH="0" baseline="0" dirty="0" smtClean="0">
                <a:ln>
                  <a:noFill/>
                </a:ln>
                <a:solidFill>
                  <a:srgbClr val="2737AB"/>
                </a:solidFill>
                <a:effectLst/>
                <a:latin typeface="Times New Roman" pitchFamily="18" charset="0"/>
                <a:ea typeface="Times New Roman" pitchFamily="18" charset="0"/>
                <a:cs typeface="Times New Roman" pitchFamily="18" charset="0"/>
              </a:rPr>
              <a:t>Единый методический день</a:t>
            </a:r>
            <a:r>
              <a:rPr kumimoji="0" lang="ru-RU" altLang="zh-CN" sz="900" b="0" i="0" u="none" strike="noStrike" cap="none" normalizeH="0" baseline="0" dirty="0" smtClean="0">
                <a:ln>
                  <a:noFill/>
                </a:ln>
                <a:solidFill>
                  <a:srgbClr val="2737AB"/>
                </a:solidFill>
                <a:effectLst/>
                <a:latin typeface="Times New Roman" pitchFamily="18" charset="0"/>
                <a:cs typeface="Times New Roman" pitchFamily="18" charset="0"/>
              </a:rPr>
              <a:t> </a:t>
            </a:r>
            <a:endParaRPr kumimoji="0" lang="ru-RU" altLang="zh-CN" sz="1800" b="0" i="0" u="none" strike="noStrike" cap="none" normalizeH="0" baseline="0" dirty="0" smtClean="0">
              <a:ln>
                <a:noFill/>
              </a:ln>
              <a:solidFill>
                <a:srgbClr val="2737AB"/>
              </a:solidFill>
              <a:effectLst/>
              <a:latin typeface="Times New Roman" pitchFamily="18" charset="0"/>
              <a:cs typeface="Times New Roman" pitchFamily="18" charset="0"/>
            </a:endParaRPr>
          </a:p>
        </p:txBody>
      </p:sp>
      <p:sp>
        <p:nvSpPr>
          <p:cNvPr id="25601" name="Rectangle 1"/>
          <p:cNvSpPr>
            <a:spLocks noChangeArrowheads="1"/>
          </p:cNvSpPr>
          <p:nvPr/>
        </p:nvSpPr>
        <p:spPr bwMode="auto">
          <a:xfrm>
            <a:off x="142844" y="2000240"/>
            <a:ext cx="8858312" cy="4493538"/>
          </a:xfrm>
          <a:prstGeom prst="rect">
            <a:avLst/>
          </a:prstGeom>
          <a:solidFill>
            <a:schemeClr val="bg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0" fontAlgn="base" latinLnBrk="0" hangingPunct="0">
              <a:lnSpc>
                <a:spcPct val="100000"/>
              </a:lnSpc>
              <a:spcBef>
                <a:spcPct val="0"/>
              </a:spcBef>
              <a:spcAft>
                <a:spcPct val="0"/>
              </a:spcAft>
              <a:buClrTx/>
              <a:buSzTx/>
              <a:buFontTx/>
              <a:buNone/>
              <a:tabLst>
                <a:tab pos="630238" algn="l"/>
              </a:tabLst>
            </a:pPr>
            <a:endPar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tab pos="630238" algn="l"/>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Государственные символы Российской Федерации для каждого гражданина России выступают символами сопричастности и народного единства, проявления патриотических чувств и принадлежности к российскому народу, огромной стране с великой историей.</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tab pos="630238" algn="l"/>
              </a:tabLst>
            </a:pP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 российском обществе все чаще наблюдается ослабление чувства  гражданственности, дружеских и социальных связей, общероссийской гражданской идентичности и единства многонационального народа Р.Ф. Современные дети мало знают о родном городе, стране, особенностях государственных символах, общенациональных  традициях, часто равнодушны к близким людям, в том числе к товарищам по группе, редко сострадают чужому горю. Явно недостаточной является работа с родителями по проблеме гражданско-патриотического воспитания в семье. В нормативных документах и программах дошкольных учреждений отражена необходимость активного взаимодействия с семьей, однако при этом недостаточно разработаны содержание и формы работы с семьями с целью воспитания чувств патриотизма.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8" name="Picture 2"/>
          <p:cNvPicPr>
            <a:picLocks noChangeAspect="1" noChangeArrowheads="1"/>
          </p:cNvPicPr>
          <p:nvPr/>
        </p:nvPicPr>
        <p:blipFill>
          <a:blip r:embed="rId2"/>
          <a:srcRect l="33338" t="25797" r="31737" b="38484"/>
          <a:stretch>
            <a:fillRect/>
          </a:stretch>
        </p:blipFill>
        <p:spPr bwMode="auto">
          <a:xfrm>
            <a:off x="214283" y="214290"/>
            <a:ext cx="1928826" cy="15781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500298" y="1857364"/>
            <a:ext cx="5643570" cy="523220"/>
          </a:xfrm>
          <a:prstGeom prst="rect">
            <a:avLst/>
          </a:prstGeom>
        </p:spPr>
        <p:txBody>
          <a:bodyPr wrap="square">
            <a:spAutoFit/>
          </a:bodyPr>
          <a:lstStyle/>
          <a:p>
            <a:endParaRPr lang="ru-RU" sz="2800" b="1" dirty="0">
              <a:latin typeface="Times New Roman" pitchFamily="18" charset="0"/>
              <a:cs typeface="Times New Roman" pitchFamily="18" charset="0"/>
            </a:endParaRPr>
          </a:p>
        </p:txBody>
      </p:sp>
      <p:sp>
        <p:nvSpPr>
          <p:cNvPr id="10241" name="Rectangle 1"/>
          <p:cNvSpPr>
            <a:spLocks noChangeArrowheads="1"/>
          </p:cNvSpPr>
          <p:nvPr/>
        </p:nvSpPr>
        <p:spPr bwMode="auto">
          <a:xfrm>
            <a:off x="2357422" y="642918"/>
            <a:ext cx="6500858"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ru-RU" sz="2000" b="1" dirty="0" smtClean="0">
                <a:solidFill>
                  <a:srgbClr val="2737AB"/>
                </a:solidFill>
                <a:latin typeface="Times New Roman" pitchFamily="18" charset="0"/>
                <a:cs typeface="Times New Roman" pitchFamily="18" charset="0"/>
              </a:rPr>
              <a:t>Изучение и использование государственных символов Российской Федерации необходимо осуществлять в соответствии с федеральными конституционными законами и нормативными правовыми актами:</a:t>
            </a:r>
            <a:endParaRPr kumimoji="0" lang="ru-RU" altLang="zh-CN" sz="2000" b="1" i="0" u="none" strike="noStrike" cap="none" normalizeH="0" baseline="0" dirty="0" smtClean="0">
              <a:ln>
                <a:noFill/>
              </a:ln>
              <a:solidFill>
                <a:srgbClr val="2737AB"/>
              </a:solidFill>
              <a:effectLst/>
              <a:latin typeface="Times New Roman" pitchFamily="18" charset="0"/>
              <a:cs typeface="Times New Roman" pitchFamily="18" charset="0"/>
            </a:endParaRPr>
          </a:p>
        </p:txBody>
      </p:sp>
      <p:sp>
        <p:nvSpPr>
          <p:cNvPr id="24577" name="Rectangle 1"/>
          <p:cNvSpPr>
            <a:spLocks noChangeArrowheads="1"/>
          </p:cNvSpPr>
          <p:nvPr/>
        </p:nvSpPr>
        <p:spPr bwMode="auto">
          <a:xfrm>
            <a:off x="0" y="2071678"/>
            <a:ext cx="9144000" cy="5016758"/>
          </a:xfrm>
          <a:prstGeom prst="rect">
            <a:avLst/>
          </a:prstGeom>
          <a:solidFill>
            <a:schemeClr val="bg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effectLst/>
                <a:latin typeface="Times New Roman" pitchFamily="18" charset="0"/>
                <a:ea typeface="Times New Roman" pitchFamily="18" charset="0"/>
                <a:cs typeface="Times New Roman" pitchFamily="18" charset="0"/>
              </a:rPr>
              <a:t>1. Конституция Российской Федерации от 12 декабря 1993 г. с изменениями, одобренными в ходе общероссийского голосования 1 июля 2020 г. (статья 70). </a:t>
            </a:r>
            <a:endParaRPr kumimoji="0" lang="ru-RU" sz="1600" b="0" i="0" u="none" strike="noStrike" cap="none" normalizeH="0" baseline="0" dirty="0" smtClean="0">
              <a:ln>
                <a:noFill/>
              </a:ln>
              <a:effectLst/>
              <a:latin typeface="Arial" pitchFamily="34" charset="0"/>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effectLst/>
                <a:latin typeface="Times New Roman" pitchFamily="18" charset="0"/>
                <a:ea typeface="Times New Roman" pitchFamily="18" charset="0"/>
                <a:cs typeface="Times New Roman" pitchFamily="18" charset="0"/>
              </a:rPr>
              <a:t>2. Федеральный конституционный закон от 25 декабря 2000 г. N 1-ФКЗ (ред. от 12 марта 2014 г.) "О Государственном флаге Российской Федерации" (с изменениями и дополнениями от: 9 июля 2002 г., 30 июня 2003 г., 7 марта 2005 г., 8 ноября 2008 г., 23 июля, 28 декабря 2010 г., 21 декабря 2013 г., 12 марта 2014 г., 1 сентября 2014 г.). </a:t>
            </a:r>
            <a:endParaRPr kumimoji="0" lang="ru-RU" sz="1600" b="0" i="0" u="none" strike="noStrike" cap="none" normalizeH="0" baseline="0" dirty="0" smtClean="0">
              <a:ln>
                <a:noFill/>
              </a:ln>
              <a:effectLst/>
              <a:latin typeface="Arial" pitchFamily="34" charset="0"/>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effectLst/>
                <a:latin typeface="Times New Roman" pitchFamily="18" charset="0"/>
                <a:ea typeface="Times New Roman" pitchFamily="18" charset="0"/>
                <a:cs typeface="Times New Roman" pitchFamily="18" charset="0"/>
              </a:rPr>
              <a:t>3. Федеральный конституционный закон от 25 декабря 2000 г. N 2-ФКЗ (ред. от 20 декабря 2017 г.) "О Государственном гербе Российской Федерации" (с изменениями и дополнениями от: 9 июля 2002 г., 30 июня 2003 г., 10 ноября 2009 г., 28 декабря 2010 г., 23 июля 2013 г., 12 марта 2014 г., 20 декабря 2017 г., 30 декабря 2021 г.). </a:t>
            </a:r>
            <a:endParaRPr kumimoji="0" lang="ru-RU" sz="1600" b="0" i="0" u="none" strike="noStrike" cap="none" normalizeH="0" baseline="0" dirty="0" smtClean="0">
              <a:ln>
                <a:noFill/>
              </a:ln>
              <a:effectLst/>
              <a:latin typeface="Arial" pitchFamily="34" charset="0"/>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effectLst/>
                <a:latin typeface="Times New Roman" pitchFamily="18" charset="0"/>
                <a:ea typeface="Times New Roman" pitchFamily="18" charset="0"/>
                <a:cs typeface="Times New Roman" pitchFamily="18" charset="0"/>
              </a:rPr>
              <a:t>4. Федеральный конституционный закон от 25 декабря 2000 г. N 3-ФКЗ (ред. от 21 декабря 2013 г.) "О Государственном гимне Российской Федерации" (с изменениями и дополнениями от: 22 марта 2001 г., 21 декабря 2013 г.). </a:t>
            </a:r>
            <a:endParaRPr kumimoji="0" lang="ru-RU" sz="1600" b="0" i="0" u="none" strike="noStrike" cap="none" normalizeH="0" baseline="0" dirty="0" smtClean="0">
              <a:ln>
                <a:noFill/>
              </a:ln>
              <a:effectLst/>
              <a:latin typeface="Arial" pitchFamily="34" charset="0"/>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effectLst/>
                <a:latin typeface="Times New Roman" pitchFamily="18" charset="0"/>
                <a:ea typeface="Times New Roman" pitchFamily="18" charset="0"/>
                <a:cs typeface="Times New Roman" pitchFamily="18" charset="0"/>
              </a:rPr>
              <a:t>5. Указ Президента Российской Федерации от 18 ноября 2019 г. N 561 "Вопросы Геральдического совета при Президенте Российской Федерации". </a:t>
            </a:r>
            <a:endParaRPr kumimoji="0" lang="ru-RU" sz="1600" b="0" i="0" u="none" strike="noStrike" cap="none" normalizeH="0" baseline="0" dirty="0" smtClean="0">
              <a:ln>
                <a:noFill/>
              </a:ln>
              <a:effectLst/>
              <a:latin typeface="Arial" pitchFamily="34" charset="0"/>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effectLst/>
                <a:latin typeface="Times New Roman" pitchFamily="18" charset="0"/>
                <a:ea typeface="Times New Roman" pitchFamily="18" charset="0"/>
                <a:cs typeface="Times New Roman" pitchFamily="18" charset="0"/>
              </a:rPr>
              <a:t>6. Указ Президента Российской Федерации от 2 июля 2021 г. N 400 "О Стратегии национальной безопасности Российской Федерации". </a:t>
            </a:r>
            <a:endParaRPr kumimoji="0" lang="ru-RU" sz="1600" b="0" i="0" u="none" strike="noStrike" cap="none" normalizeH="0" baseline="0" dirty="0" smtClean="0">
              <a:ln>
                <a:noFill/>
              </a:ln>
              <a:effectLst/>
              <a:latin typeface="Arial" pitchFamily="34" charset="0"/>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effectLst/>
                <a:latin typeface="Times New Roman" pitchFamily="18" charset="0"/>
                <a:ea typeface="Times New Roman" pitchFamily="18" charset="0"/>
                <a:cs typeface="Times New Roman" pitchFamily="18" charset="0"/>
              </a:rPr>
              <a:t>7. Методические рекомендации </a:t>
            </a:r>
            <a:r>
              <a:rPr kumimoji="0" lang="ru-RU" sz="1600" b="0" i="0" u="none" strike="noStrike" cap="none" normalizeH="0" baseline="0" dirty="0" smtClean="0">
                <a:ln>
                  <a:noFill/>
                </a:ln>
                <a:effectLst/>
                <a:latin typeface="Calibri"/>
                <a:ea typeface="Times New Roman" pitchFamily="18" charset="0"/>
                <a:cs typeface="Times New Roman" pitchFamily="18" charset="0"/>
              </a:rPr>
              <a:t>«</a:t>
            </a:r>
            <a:r>
              <a:rPr kumimoji="0" lang="ru-RU" sz="1600" b="0" i="0" u="none" strike="noStrike" cap="none" normalizeH="0" baseline="0" dirty="0" smtClean="0">
                <a:ln>
                  <a:noFill/>
                </a:ln>
                <a:effectLst/>
                <a:latin typeface="Times New Roman" pitchFamily="18" charset="0"/>
                <a:ea typeface="Times New Roman" pitchFamily="18" charset="0"/>
                <a:cs typeface="Times New Roman" pitchFamily="18" charset="0"/>
              </a:rPr>
              <a:t>Об использовании государственных символов Российской Федерации при обучении и воспитании детей и молодежи в образовательных организациях, а также организациях отдыха детей и их оздоровления</a:t>
            </a:r>
            <a:r>
              <a:rPr kumimoji="0" lang="ru-RU" sz="1600" b="0" i="0" u="none" strike="noStrike" cap="none" normalizeH="0" baseline="0" dirty="0" smtClean="0">
                <a:ln>
                  <a:noFill/>
                </a:ln>
                <a:effectLst/>
                <a:latin typeface="Calibri"/>
                <a:ea typeface="Times New Roman" pitchFamily="18" charset="0"/>
                <a:cs typeface="Times New Roman" pitchFamily="18" charset="0"/>
              </a:rPr>
              <a:t>»</a:t>
            </a:r>
            <a:endParaRPr kumimoji="0" lang="ru-RU" sz="1600" b="0" i="0" u="none" strike="noStrike" cap="none" normalizeH="0" baseline="0" dirty="0" smtClean="0">
              <a:ln>
                <a:noFill/>
              </a:ln>
              <a:effectLst/>
              <a:latin typeface="Arial" pitchFamily="34" charset="0"/>
              <a:cs typeface="Arial" pitchFamily="34" charset="0"/>
            </a:endParaRPr>
          </a:p>
        </p:txBody>
      </p:sp>
      <p:pic>
        <p:nvPicPr>
          <p:cNvPr id="8" name="Picture 2"/>
          <p:cNvPicPr>
            <a:picLocks noChangeAspect="1" noChangeArrowheads="1"/>
          </p:cNvPicPr>
          <p:nvPr/>
        </p:nvPicPr>
        <p:blipFill>
          <a:blip r:embed="rId2"/>
          <a:srcRect l="33338" t="25797" r="31737" b="38484"/>
          <a:stretch>
            <a:fillRect/>
          </a:stretch>
        </p:blipFill>
        <p:spPr bwMode="auto">
          <a:xfrm>
            <a:off x="214282" y="285728"/>
            <a:ext cx="2071702" cy="16950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1428728" y="357166"/>
            <a:ext cx="742955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smtClean="0">
                <a:ln>
                  <a:noFill/>
                </a:ln>
                <a:solidFill>
                  <a:srgbClr val="2737AB"/>
                </a:solidFill>
                <a:effectLst/>
                <a:latin typeface="Times New Roman" pitchFamily="18" charset="0"/>
                <a:ea typeface="Times New Roman" pitchFamily="18" charset="0"/>
                <a:cs typeface="Times New Roman" pitchFamily="18" charset="0"/>
              </a:rPr>
              <a:t>МЕЖМУНИЦИПАЛЬНЫЙ</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zh-CN" sz="2400" b="1" i="0" u="none" strike="noStrike" cap="none" normalizeH="0" baseline="0" dirty="0" smtClean="0">
                <a:ln>
                  <a:noFill/>
                </a:ln>
                <a:solidFill>
                  <a:srgbClr val="2737AB"/>
                </a:solidFill>
                <a:effectLst/>
                <a:latin typeface="Times New Roman" pitchFamily="18" charset="0"/>
                <a:ea typeface="Times New Roman" pitchFamily="18" charset="0"/>
                <a:cs typeface="Times New Roman" pitchFamily="18" charset="0"/>
              </a:rPr>
              <a:t>Единый методический день</a:t>
            </a:r>
            <a:r>
              <a:rPr kumimoji="0" lang="ru-RU" altLang="zh-CN" sz="900" b="0" i="0" u="none" strike="noStrike" cap="none" normalizeH="0" baseline="0" dirty="0" smtClean="0">
                <a:ln>
                  <a:noFill/>
                </a:ln>
                <a:solidFill>
                  <a:srgbClr val="2737AB"/>
                </a:solidFill>
                <a:effectLst/>
                <a:latin typeface="Times New Roman" pitchFamily="18" charset="0"/>
                <a:cs typeface="Times New Roman" pitchFamily="18" charset="0"/>
              </a:rPr>
              <a:t> </a:t>
            </a:r>
            <a:endParaRPr kumimoji="0" lang="ru-RU" altLang="zh-CN" sz="1800" b="0" i="0" u="none" strike="noStrike" cap="none" normalizeH="0" baseline="0" dirty="0" smtClean="0">
              <a:ln>
                <a:noFill/>
              </a:ln>
              <a:solidFill>
                <a:srgbClr val="2737AB"/>
              </a:solidFill>
              <a:effectLst/>
              <a:latin typeface="Times New Roman" pitchFamily="18" charset="0"/>
              <a:cs typeface="Times New Roman" pitchFamily="18" charset="0"/>
            </a:endParaRPr>
          </a:p>
        </p:txBody>
      </p:sp>
      <p:sp>
        <p:nvSpPr>
          <p:cNvPr id="26625" name="Rectangle 1"/>
          <p:cNvSpPr>
            <a:spLocks noChangeArrowheads="1"/>
          </p:cNvSpPr>
          <p:nvPr/>
        </p:nvSpPr>
        <p:spPr bwMode="auto">
          <a:xfrm>
            <a:off x="214282" y="2571744"/>
            <a:ext cx="8501122"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630238" algn="l"/>
              </a:tabLst>
            </a:pPr>
            <a:r>
              <a:rPr kumimoji="0" lang="ru-RU"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Цель:</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Создать условия для взаимодействия  родителей и детей  в совместной игровой деятельности для решения вопросов патриотического воспитания старших дошкольников на основе ознакомления с государственной и региональной символикой, и геральдикой.</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30238" algn="l"/>
              </a:tabLst>
            </a:pPr>
            <a:r>
              <a:rPr kumimoji="0" lang="ru-RU"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Задачи:</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30238" algn="l"/>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Приобщение детей и родителей к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социокультурным</a:t>
            </a: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нормам, традициям семьи, общества и государства.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30238" algn="l"/>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Формирование чувства гордости за свою страну, область, город, за общенациональные традиции.</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30238" algn="l"/>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Воспитание  доброжелательности  к людям разных  национальностей.</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30238" algn="l"/>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Уважение  и бережное отношение к государственным символам Р.Ф. </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630238" algn="l"/>
              </a:tabLst>
            </a:pPr>
            <a:r>
              <a:rPr kumimoji="0" lang="ru-R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Формирование интерес к совместной  игровой деятельности с взрослыми  с использованием  государственных символов.</a:t>
            </a:r>
            <a:endParaRPr kumimoji="0" lang="ru-RU"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9" name="Picture 2"/>
          <p:cNvPicPr>
            <a:picLocks noChangeAspect="1" noChangeArrowheads="1"/>
          </p:cNvPicPr>
          <p:nvPr/>
        </p:nvPicPr>
        <p:blipFill>
          <a:blip r:embed="rId2"/>
          <a:srcRect l="33338" t="25797" r="31737" b="38484"/>
          <a:stretch>
            <a:fillRect/>
          </a:stretch>
        </p:blipFill>
        <p:spPr bwMode="auto">
          <a:xfrm>
            <a:off x="285720" y="285728"/>
            <a:ext cx="2428892" cy="19872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357158" y="4071942"/>
            <a:ext cx="8572560" cy="2286016"/>
          </a:xfrm>
        </p:spPr>
        <p:txBody>
          <a:bodyPr>
            <a:normAutofit fontScale="70000" lnSpcReduction="20000"/>
          </a:bodyPr>
          <a:lstStyle/>
          <a:p>
            <a:pPr algn="ctr">
              <a:spcBef>
                <a:spcPts val="0"/>
              </a:spcBef>
              <a:buNone/>
            </a:pPr>
            <a:r>
              <a:rPr lang="ru-RU" sz="1600" dirty="0" smtClean="0">
                <a:latin typeface="Times New Roman" pitchFamily="18" charset="0"/>
                <a:cs typeface="Times New Roman" pitchFamily="18" charset="0"/>
              </a:rPr>
              <a:t>     </a:t>
            </a:r>
            <a:r>
              <a:rPr lang="ru-RU" sz="3000" dirty="0" smtClean="0">
                <a:solidFill>
                  <a:srgbClr val="2C2C2C"/>
                </a:solidFill>
                <a:latin typeface="Times New Roman" pitchFamily="18" charset="0"/>
                <a:cs typeface="Times New Roman" pitchFamily="18" charset="0"/>
              </a:rPr>
              <a:t>Федеральная образовательная программа дошкольного образования   определяет цель воспитания в дошкольном возрасте, как личностное развитие дошкольников, создание условий для позитивной  социализации, на основе базисных ценностей российского общества. Вызовом для патриотического  воспитания стала разработка эффективных форм просветительской  работы с родителями и детьми старшего дошкольного возраста.</a:t>
            </a:r>
          </a:p>
          <a:p>
            <a:endParaRPr lang="ru-RU" dirty="0"/>
          </a:p>
        </p:txBody>
      </p:sp>
      <p:sp>
        <p:nvSpPr>
          <p:cNvPr id="5" name="Rectangle 1"/>
          <p:cNvSpPr>
            <a:spLocks noChangeArrowheads="1"/>
          </p:cNvSpPr>
          <p:nvPr/>
        </p:nvSpPr>
        <p:spPr bwMode="auto">
          <a:xfrm>
            <a:off x="142844" y="0"/>
            <a:ext cx="9001156" cy="1615827"/>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smtClean="0">
                <a:ln>
                  <a:noFill/>
                </a:ln>
                <a:solidFill>
                  <a:srgbClr val="2737AB"/>
                </a:solidFill>
                <a:effectLst/>
                <a:latin typeface="Times New Roman" pitchFamily="18" charset="0"/>
                <a:ea typeface="Times New Roman" pitchFamily="18" charset="0"/>
                <a:cs typeface="Times New Roman" pitchFamily="18" charset="0"/>
              </a:rPr>
              <a:t>                     </a:t>
            </a:r>
          </a:p>
          <a:p>
            <a:pPr marL="0" marR="0" lvl="0" indent="0" defTabSz="914400" rtl="0" eaLnBrk="1" fontAlgn="base" latinLnBrk="0" hangingPunct="1">
              <a:lnSpc>
                <a:spcPct val="100000"/>
              </a:lnSpc>
              <a:spcBef>
                <a:spcPct val="0"/>
              </a:spcBef>
              <a:spcAft>
                <a:spcPct val="0"/>
              </a:spcAft>
              <a:buClrTx/>
              <a:buSzTx/>
              <a:buFontTx/>
              <a:buNone/>
              <a:tabLst/>
            </a:pPr>
            <a:r>
              <a:rPr lang="ru-RU" altLang="zh-CN" sz="2400" b="1" dirty="0" smtClean="0">
                <a:solidFill>
                  <a:srgbClr val="2737AB"/>
                </a:solidFill>
                <a:latin typeface="Times New Roman" pitchFamily="18" charset="0"/>
                <a:ea typeface="Times New Roman" pitchFamily="18" charset="0"/>
                <a:cs typeface="Times New Roman" pitchFamily="18" charset="0"/>
              </a:rPr>
              <a:t>                     </a:t>
            </a:r>
            <a:r>
              <a:rPr kumimoji="0" lang="ru-RU" altLang="zh-CN" sz="2400" b="1" i="0" u="none" strike="noStrike" cap="none" normalizeH="0" baseline="0" dirty="0" smtClean="0">
                <a:ln>
                  <a:noFill/>
                </a:ln>
                <a:solidFill>
                  <a:srgbClr val="2737AB"/>
                </a:solidFill>
                <a:effectLst/>
                <a:latin typeface="Times New Roman" pitchFamily="18" charset="0"/>
                <a:ea typeface="Times New Roman" pitchFamily="18" charset="0"/>
                <a:cs typeface="Times New Roman" pitchFamily="18" charset="0"/>
              </a:rPr>
              <a:t>МЕЖМУНИЦИПАЛЬНЫЙ</a:t>
            </a:r>
            <a:r>
              <a:rPr kumimoji="0" lang="ru-RU" altLang="zh-CN" sz="2400" b="1" i="0" u="none" strike="noStrike" cap="none" normalizeH="0" dirty="0" smtClean="0">
                <a:ln>
                  <a:noFill/>
                </a:ln>
                <a:solidFill>
                  <a:srgbClr val="2737AB"/>
                </a:solidFill>
                <a:effectLst/>
                <a:latin typeface="Times New Roman" pitchFamily="18" charset="0"/>
                <a:ea typeface="Times New Roman" pitchFamily="18" charset="0"/>
                <a:cs typeface="Times New Roman" pitchFamily="18" charset="0"/>
              </a:rPr>
              <a:t>   </a:t>
            </a:r>
            <a:endParaRPr kumimoji="0" lang="ru-RU" altLang="zh-CN" sz="2400" b="1" i="0" u="none" strike="noStrike" cap="none" normalizeH="0" baseline="0" dirty="0" smtClean="0">
              <a:ln>
                <a:noFill/>
              </a:ln>
              <a:solidFill>
                <a:srgbClr val="2737AB"/>
              </a:solidFill>
              <a:effectLst/>
              <a:latin typeface="Times New Roman" pitchFamily="18" charset="0"/>
              <a:ea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altLang="zh-CN" sz="2400" b="1" i="0" u="none" strike="noStrike" cap="none" normalizeH="0" baseline="0" dirty="0" smtClean="0">
                <a:ln>
                  <a:noFill/>
                </a:ln>
                <a:solidFill>
                  <a:srgbClr val="2737AB"/>
                </a:solidFill>
                <a:effectLst/>
                <a:latin typeface="Times New Roman" pitchFamily="18" charset="0"/>
                <a:ea typeface="Times New Roman" pitchFamily="18" charset="0"/>
                <a:cs typeface="Times New Roman" pitchFamily="18" charset="0"/>
              </a:rPr>
              <a:t>                     Единый методический день</a:t>
            </a:r>
            <a:r>
              <a:rPr kumimoji="0" lang="ru-RU" altLang="zh-CN" sz="900" b="0" i="0" u="none" strike="noStrike" cap="none" normalizeH="0" baseline="0" dirty="0" smtClean="0">
                <a:ln>
                  <a:noFill/>
                </a:ln>
                <a:solidFill>
                  <a:srgbClr val="2737AB"/>
                </a:solidFill>
                <a:effectLst/>
                <a:latin typeface="Times New Roman" pitchFamily="18" charset="0"/>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endParaRPr lang="ru-RU" altLang="zh-CN" sz="900" dirty="0" smtClean="0">
              <a:solidFill>
                <a:srgbClr val="2737AB"/>
              </a:solidFill>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zh-CN" sz="1800" b="0" i="0" u="none" strike="noStrike" cap="none" normalizeH="0" baseline="0" dirty="0" smtClean="0">
              <a:ln>
                <a:noFill/>
              </a:ln>
              <a:solidFill>
                <a:srgbClr val="2737AB"/>
              </a:solidFill>
              <a:effectLst/>
              <a:latin typeface="Times New Roman" pitchFamily="18" charset="0"/>
              <a:cs typeface="Times New Roman" pitchFamily="18" charset="0"/>
            </a:endParaRPr>
          </a:p>
        </p:txBody>
      </p:sp>
      <p:pic>
        <p:nvPicPr>
          <p:cNvPr id="29698" name="Picture 2"/>
          <p:cNvPicPr>
            <a:picLocks noChangeAspect="1" noChangeArrowheads="1"/>
          </p:cNvPicPr>
          <p:nvPr/>
        </p:nvPicPr>
        <p:blipFill>
          <a:blip r:embed="rId2"/>
          <a:srcRect l="10225" t="33735" r="66662" b="26577"/>
          <a:stretch>
            <a:fillRect/>
          </a:stretch>
        </p:blipFill>
        <p:spPr bwMode="auto">
          <a:xfrm>
            <a:off x="6357950" y="428604"/>
            <a:ext cx="2500330" cy="3434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699" name="Picture 3"/>
          <p:cNvPicPr>
            <a:picLocks noChangeAspect="1" noChangeArrowheads="1"/>
          </p:cNvPicPr>
          <p:nvPr/>
        </p:nvPicPr>
        <p:blipFill>
          <a:blip r:embed="rId3"/>
          <a:srcRect l="5291" t="27892" r="50259" b="50738"/>
          <a:stretch>
            <a:fillRect/>
          </a:stretch>
        </p:blipFill>
        <p:spPr bwMode="auto">
          <a:xfrm>
            <a:off x="500034" y="1714488"/>
            <a:ext cx="5572164" cy="2143140"/>
          </a:xfrm>
          <a:prstGeom prst="rect">
            <a:avLst/>
          </a:prstGeom>
          <a:noFill/>
          <a:ln w="9525">
            <a:noFill/>
            <a:miter lim="800000"/>
            <a:headEnd/>
            <a:tailEnd/>
          </a:ln>
          <a:effectLst/>
        </p:spPr>
      </p:pic>
      <p:pic>
        <p:nvPicPr>
          <p:cNvPr id="4" name="Picture 2"/>
          <p:cNvPicPr>
            <a:picLocks noChangeAspect="1" noChangeArrowheads="1"/>
          </p:cNvPicPr>
          <p:nvPr/>
        </p:nvPicPr>
        <p:blipFill>
          <a:blip r:embed="rId4" cstate="print"/>
          <a:srcRect l="33338" t="25797" r="31737" b="38484"/>
          <a:stretch>
            <a:fillRect/>
          </a:stretch>
        </p:blipFill>
        <p:spPr bwMode="auto">
          <a:xfrm>
            <a:off x="285720" y="285728"/>
            <a:ext cx="1397012" cy="11430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500298" y="1571612"/>
            <a:ext cx="5643570" cy="523220"/>
          </a:xfrm>
          <a:prstGeom prst="rect">
            <a:avLst/>
          </a:prstGeom>
        </p:spPr>
        <p:txBody>
          <a:bodyPr wrap="square">
            <a:spAutoFit/>
          </a:bodyPr>
          <a:lstStyle/>
          <a:p>
            <a:endParaRPr lang="ru-RU" sz="2800" b="1" dirty="0">
              <a:latin typeface="Times New Roman" pitchFamily="18" charset="0"/>
              <a:cs typeface="Times New Roman" pitchFamily="18" charset="0"/>
            </a:endParaRPr>
          </a:p>
        </p:txBody>
      </p:sp>
      <p:sp>
        <p:nvSpPr>
          <p:cNvPr id="9217" name="Rectangle 1"/>
          <p:cNvSpPr>
            <a:spLocks noChangeArrowheads="1"/>
          </p:cNvSpPr>
          <p:nvPr/>
        </p:nvSpPr>
        <p:spPr bwMode="auto">
          <a:xfrm>
            <a:off x="142844" y="2928934"/>
            <a:ext cx="885828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69875" algn="ctr" defTabSz="914400" rtl="0" eaLnBrk="1" fontAlgn="base" latinLnBrk="0" hangingPunct="1">
              <a:lnSpc>
                <a:spcPct val="100000"/>
              </a:lnSpc>
              <a:spcBef>
                <a:spcPct val="0"/>
              </a:spcBef>
              <a:spcAft>
                <a:spcPct val="0"/>
              </a:spcAft>
              <a:buClrTx/>
              <a:buSzTx/>
              <a:tabLst/>
            </a:pPr>
            <a:r>
              <a:rPr kumimoji="0" lang="ru-RU"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Игровой марафон </a:t>
            </a:r>
            <a:r>
              <a:rPr kumimoji="0" lang="ru-RU"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это такая форма воспитания, которая включает в себя серию игр, объединенных одним событием, темой, в которых происходит апробация ребенком инструментального и целостного содержания, а также способов их реализации.</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pic>
        <p:nvPicPr>
          <p:cNvPr id="9218" name="Picture 2"/>
          <p:cNvPicPr>
            <a:picLocks noChangeAspect="1" noChangeArrowheads="1"/>
          </p:cNvPicPr>
          <p:nvPr/>
        </p:nvPicPr>
        <p:blipFill>
          <a:blip r:embed="rId2"/>
          <a:srcRect l="33337" t="37703" r="28563" b="26578"/>
          <a:stretch>
            <a:fillRect/>
          </a:stretch>
        </p:blipFill>
        <p:spPr bwMode="auto">
          <a:xfrm>
            <a:off x="428596" y="214290"/>
            <a:ext cx="2857520" cy="2143141"/>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l="31750" t="35719" r="28562" b="28562"/>
          <a:stretch>
            <a:fillRect/>
          </a:stretch>
        </p:blipFill>
        <p:spPr bwMode="auto">
          <a:xfrm>
            <a:off x="5715008" y="214290"/>
            <a:ext cx="3000396" cy="2160285"/>
          </a:xfrm>
          <a:prstGeom prst="rect">
            <a:avLst/>
          </a:prstGeom>
          <a:noFill/>
          <a:ln w="9525">
            <a:noFill/>
            <a:miter lim="800000"/>
            <a:headEnd/>
            <a:tailEnd/>
          </a:ln>
          <a:effectLst/>
        </p:spPr>
      </p:pic>
      <p:pic>
        <p:nvPicPr>
          <p:cNvPr id="9220" name="Picture 4"/>
          <p:cNvPicPr>
            <a:picLocks noChangeAspect="1" noChangeArrowheads="1"/>
          </p:cNvPicPr>
          <p:nvPr/>
        </p:nvPicPr>
        <p:blipFill>
          <a:blip r:embed="rId4">
            <a:lum bright="10000"/>
          </a:blip>
          <a:srcRect l="30691" t="21695" r="29621" b="14143"/>
          <a:stretch>
            <a:fillRect/>
          </a:stretch>
        </p:blipFill>
        <p:spPr bwMode="auto">
          <a:xfrm>
            <a:off x="3357554" y="0"/>
            <a:ext cx="2214578" cy="2864188"/>
          </a:xfrm>
          <a:prstGeom prst="rect">
            <a:avLst/>
          </a:prstGeom>
          <a:noFill/>
          <a:ln w="9525">
            <a:noFill/>
            <a:miter lim="800000"/>
            <a:headEnd/>
            <a:tailEnd/>
          </a:ln>
          <a:effectLst/>
        </p:spPr>
      </p:pic>
      <p:pic>
        <p:nvPicPr>
          <p:cNvPr id="9221" name="Picture 5"/>
          <p:cNvPicPr>
            <a:picLocks noChangeAspect="1" noChangeArrowheads="1"/>
          </p:cNvPicPr>
          <p:nvPr/>
        </p:nvPicPr>
        <p:blipFill>
          <a:blip r:embed="rId5"/>
          <a:srcRect l="33867" t="39145" r="32796" b="30018"/>
          <a:stretch>
            <a:fillRect/>
          </a:stretch>
        </p:blipFill>
        <p:spPr bwMode="auto">
          <a:xfrm>
            <a:off x="2786050" y="3929066"/>
            <a:ext cx="3786214" cy="280177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p:cNvPicPr>
            <a:picLocks noGrp="1" noChangeAspect="1" noChangeArrowheads="1"/>
          </p:cNvPicPr>
          <p:nvPr>
            <p:ph sz="quarter" idx="1"/>
          </p:nvPr>
        </p:nvPicPr>
        <p:blipFill>
          <a:blip r:embed="rId2" cstate="print">
            <a:lum bright="10000"/>
          </a:blip>
          <a:srcRect l="1180" t="3798" r="25741" b="31628"/>
          <a:stretch>
            <a:fillRect/>
          </a:stretch>
        </p:blipFill>
        <p:spPr bwMode="auto">
          <a:xfrm>
            <a:off x="0" y="0"/>
            <a:ext cx="9144000" cy="6857999"/>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lum bright="10000"/>
          </a:blip>
          <a:srcRect l="1180" t="7420" r="25741" b="63647"/>
          <a:stretch>
            <a:fillRect/>
          </a:stretch>
        </p:blipFill>
        <p:spPr bwMode="auto">
          <a:xfrm>
            <a:off x="0" y="1071546"/>
            <a:ext cx="9144000" cy="3500462"/>
          </a:xfrm>
          <a:prstGeom prst="rect">
            <a:avLst/>
          </a:prstGeom>
          <a:noFill/>
          <a:ln w="9525">
            <a:noFill/>
            <a:miter lim="800000"/>
            <a:headEnd/>
            <a:tailEnd/>
          </a:ln>
          <a:effectLst/>
        </p:spPr>
      </p:pic>
      <p:sp>
        <p:nvSpPr>
          <p:cNvPr id="6" name="Прямоугольник 5"/>
          <p:cNvSpPr/>
          <p:nvPr/>
        </p:nvSpPr>
        <p:spPr>
          <a:xfrm>
            <a:off x="214282" y="142852"/>
            <a:ext cx="7929618" cy="928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фициальная">
  <a:themeElements>
    <a:clrScheme name="Другая 31">
      <a:dk1>
        <a:sysClr val="windowText" lastClr="000000"/>
      </a:dk1>
      <a:lt1>
        <a:sysClr val="window" lastClr="FFFFFF"/>
      </a:lt1>
      <a:dk2>
        <a:srgbClr val="323232"/>
      </a:dk2>
      <a:lt2>
        <a:srgbClr val="E0F7F8"/>
      </a:lt2>
      <a:accent1>
        <a:srgbClr val="8C2C57"/>
      </a:accent1>
      <a:accent2>
        <a:srgbClr val="8C2C57"/>
      </a:accent2>
      <a:accent3>
        <a:srgbClr val="692041"/>
      </a:accent3>
      <a:accent4>
        <a:srgbClr val="4E8542"/>
      </a:accent4>
      <a:accent5>
        <a:srgbClr val="604878"/>
      </a:accent5>
      <a:accent6>
        <a:srgbClr val="C19859"/>
      </a:accent6>
      <a:hlink>
        <a:srgbClr val="6B9F25"/>
      </a:hlink>
      <a:folHlink>
        <a:srgbClr val="B26B02"/>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Официальная">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3893</TotalTime>
  <Words>841</Words>
  <Application>Microsoft Office PowerPoint</Application>
  <PresentationFormat>Экран (4:3)</PresentationFormat>
  <Paragraphs>51</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Официальная</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Игровой марафон «Гордо реет флаг России» </vt:lpstr>
      <vt:lpstr>Слайд 13</vt:lpstr>
      <vt:lpstr>Слайд 14</vt:lpstr>
      <vt:lpstr>Слайд 15</vt:lpstr>
      <vt:lpstr>Слайд 16</vt:lpstr>
      <vt:lpstr>Слайд 17</vt:lpstr>
      <vt:lpstr>Слайд 18</vt:lpstr>
      <vt:lpstr>Слайд 19</vt:lpstr>
      <vt:lpstr>Слайд 20</vt:lpstr>
      <vt:lpstr>Слайд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Формирование звуковой культуры речи у детей дошкольного возраста</dc:title>
  <dc:creator>User</dc:creator>
  <cp:lastModifiedBy>User</cp:lastModifiedBy>
  <cp:revision>369</cp:revision>
  <dcterms:created xsi:type="dcterms:W3CDTF">2017-02-14T05:07:10Z</dcterms:created>
  <dcterms:modified xsi:type="dcterms:W3CDTF">2023-12-19T09:01:50Z</dcterms:modified>
</cp:coreProperties>
</file>