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78" r:id="rId3"/>
    <p:sldId id="277" r:id="rId4"/>
    <p:sldId id="276" r:id="rId5"/>
    <p:sldId id="275" r:id="rId6"/>
    <p:sldId id="274" r:id="rId7"/>
    <p:sldId id="273" r:id="rId8"/>
    <p:sldId id="286" r:id="rId9"/>
    <p:sldId id="272" r:id="rId10"/>
    <p:sldId id="271" r:id="rId11"/>
    <p:sldId id="270" r:id="rId12"/>
    <p:sldId id="269" r:id="rId13"/>
    <p:sldId id="266" r:id="rId14"/>
    <p:sldId id="263" r:id="rId15"/>
    <p:sldId id="284" r:id="rId16"/>
    <p:sldId id="261" r:id="rId17"/>
    <p:sldId id="260" r:id="rId18"/>
    <p:sldId id="279" r:id="rId19"/>
    <p:sldId id="28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12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11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93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05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6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3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9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51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7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2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22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4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C3043-0F0E-47BF-8744-021B6F4C0AB1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4011-1EDC-4414-935B-70164FFF7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7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13355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Слайд" r:id="rId3" imgW="2923149" imgH="2191592" progId="PowerPoint.Slide.12">
                  <p:embed/>
                </p:oleObj>
              </mc:Choice>
              <mc:Fallback>
                <p:oleObj name="Слайд" r:id="rId3" imgW="2923149" imgH="2191592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5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237713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0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Математическая  грамотность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1506" name="Picture 2" descr="D:\Documents\mAgpA6kSa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9" y="4149080"/>
            <a:ext cx="4943872" cy="23946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7" name="Picture 3" descr="D:\Documents\ksbOC8jK-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7324"/>
            <a:ext cx="2453977" cy="32719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4" descr="D:\Documents\J5Yq3WSGq7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46" y="787301"/>
            <a:ext cx="5889198" cy="30320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9" name="Picture 5" descr="D:\Documents\gL8gKP1nKR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8"/>
          <a:stretch/>
        </p:blipFill>
        <p:spPr bwMode="auto">
          <a:xfrm>
            <a:off x="5196593" y="4149080"/>
            <a:ext cx="3868041" cy="23998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798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093697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 descr="D:\Documents\l_O2JsVUp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33" y="289331"/>
            <a:ext cx="4026839" cy="28777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6" name="Picture 6" descr="D:\Documents\CR5Pwbz2wH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3" y="604401"/>
            <a:ext cx="4155942" cy="31169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8" name="Picture 8" descr="D:\Documents\6rGpjkVJL4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b="-1"/>
          <a:stretch/>
        </p:blipFill>
        <p:spPr bwMode="auto">
          <a:xfrm>
            <a:off x="5061821" y="3387846"/>
            <a:ext cx="3528392" cy="318588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9" name="Picture 9" descr="D:\Documents\g0rktmBCa-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" y="4005063"/>
            <a:ext cx="4725234" cy="2600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49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9877673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Естественнонаучная  грамотность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Picture 7" descr="D:\Documents\eGoE5--oeP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71" y="3931036"/>
            <a:ext cx="3212063" cy="26624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5" name="Picture 9" descr="D:\Documents\oNarv19uVh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5" r="27352" b="24183"/>
          <a:stretch/>
        </p:blipFill>
        <p:spPr bwMode="auto">
          <a:xfrm>
            <a:off x="251520" y="3931036"/>
            <a:ext cx="5230624" cy="25563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1" y="639852"/>
            <a:ext cx="4656799" cy="314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D:\Documents\JfL2DuwbKAI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1" y="695111"/>
            <a:ext cx="4246493" cy="30039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7671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9949681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0"/>
            <a:ext cx="877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недели, социальное партнёрство.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D:\Documents\otBhqcpFgd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21386" r="-3853" b="-7107"/>
          <a:stretch/>
        </p:blipFill>
        <p:spPr bwMode="auto">
          <a:xfrm>
            <a:off x="251520" y="4221088"/>
            <a:ext cx="468092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 descr="D:\Documents\LC7S27ti0p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" b="15070"/>
          <a:stretch/>
        </p:blipFill>
        <p:spPr bwMode="auto">
          <a:xfrm>
            <a:off x="5220072" y="545870"/>
            <a:ext cx="3422554" cy="30431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 descr="D:\Documents\gogsoJyDX-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29" y="3824356"/>
            <a:ext cx="4013117" cy="282172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20676"/>
          <a:stretch/>
        </p:blipFill>
        <p:spPr bwMode="auto">
          <a:xfrm>
            <a:off x="971600" y="545870"/>
            <a:ext cx="3312368" cy="347605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98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021689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3100" dirty="0" smtClean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  <a:t>Проектная деятельность</a:t>
            </a: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74675" y="1773238"/>
            <a:ext cx="8569325" cy="48244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3" y="777031"/>
            <a:ext cx="8892480" cy="39873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3" y="3232674"/>
            <a:ext cx="8892480" cy="34496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485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5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093697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" y="367102"/>
            <a:ext cx="4075608" cy="30192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1" name="Picture 5" descr="D:\Documents\c1gx2PtL_B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27"/>
          <a:stretch/>
        </p:blipFill>
        <p:spPr bwMode="auto">
          <a:xfrm>
            <a:off x="256084" y="3778561"/>
            <a:ext cx="4131617" cy="28685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42" y="183355"/>
            <a:ext cx="2116137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27" y="201611"/>
            <a:ext cx="2208690" cy="30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17" y="3551564"/>
            <a:ext cx="224948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75" y="3401006"/>
            <a:ext cx="218916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36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9949681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554960" cy="47667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Обобщение опыта работы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74675" y="1773238"/>
            <a:ext cx="8569325" cy="48244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2293" name="Picture 5" descr="D:\Documents\jR5hQeWaOH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/>
          <a:stretch/>
        </p:blipFill>
        <p:spPr bwMode="auto">
          <a:xfrm>
            <a:off x="4906385" y="476672"/>
            <a:ext cx="3536344" cy="31096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D:\Documents\gHAvtF41jm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26029" r="1016"/>
          <a:stretch/>
        </p:blipFill>
        <p:spPr bwMode="auto">
          <a:xfrm>
            <a:off x="618269" y="3789040"/>
            <a:ext cx="782446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8" y="471421"/>
            <a:ext cx="4097747" cy="325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3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021689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6633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:\Documents\qgDAKrFpKQ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" y="639852"/>
            <a:ext cx="3573021" cy="25011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43" b="33639"/>
          <a:stretch/>
        </p:blipFill>
        <p:spPr bwMode="auto">
          <a:xfrm>
            <a:off x="3975197" y="639851"/>
            <a:ext cx="5168803" cy="250111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3"/>
          <a:stretch/>
        </p:blipFill>
        <p:spPr bwMode="auto">
          <a:xfrm>
            <a:off x="3791785" y="3601128"/>
            <a:ext cx="5206668" cy="298236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s://sun9-78.userapi.com/impg/DjvtnAQcyLrhPQOsCNFpyqsNM6Y8yCB5W5q03g/IYGS30u-M1k.jpg?size=1280x1172&amp;quality=95&amp;sign=4757097def2957d8f9520f5a5909435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6" y="3563707"/>
            <a:ext cx="3391840" cy="310565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670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80728"/>
            <a:ext cx="8784976" cy="561662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ученики будут узнавать новое не от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меня. </a:t>
            </a:r>
          </a:p>
          <a:p>
            <a:pPr algn="l">
              <a:lnSpc>
                <a:spcPct val="115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открывать это новое сами.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- помочь им раскрыться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l">
              <a:lnSpc>
                <a:spcPct val="115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собственные идеи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l">
              <a:lnSpc>
                <a:spcPct val="115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Иоганн Генрих Песталоцци</a:t>
            </a:r>
            <a:endParaRPr lang="ru-RU" sz="2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80728"/>
            <a:ext cx="8784976" cy="561662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4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34" r="-5091" b="35721"/>
          <a:stretch/>
        </p:blipFill>
        <p:spPr bwMode="auto">
          <a:xfrm>
            <a:off x="-30164" y="0"/>
            <a:ext cx="9674495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640960" cy="643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ct val="20000"/>
              </a:spcBef>
            </a:pPr>
            <a:r>
              <a:rPr lang="ru-RU" sz="2000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Формирование </a:t>
            </a:r>
            <a:r>
              <a:rPr lang="ru-RU" sz="2000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предпосылок   </a:t>
            </a:r>
            <a:r>
              <a:rPr lang="ru-RU" sz="2000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функциональной грамотности у </a:t>
            </a:r>
            <a:r>
              <a:rPr lang="ru-RU" sz="2000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детей в ДОУ.</a:t>
            </a:r>
            <a:r>
              <a:rPr lang="ru-RU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</a:t>
            </a:r>
            <a:r>
              <a:rPr lang="ru-RU" sz="2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формирования предпосылок функциональной грамотности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у 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3-7 лет.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Задачи:  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создать  условия  для овладения детьми способами познания окружающего мира посредством развития предпосылок математической, естественно-научной и читательской грамотности; 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внедрить в педагогическую практику эффективные педагогические технологии, позволяющие развивать у детей предпосылки читательской, математической и естественно-научной грамотности;  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совершенствовать профессиональные компетенции 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педагогов в направлении организации образовательного процесса,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нацеленного 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развитие у детей предпосылок функциональной грамотности;  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создать систему психолого-педагогической поддержки семьи, а также роста активности родителей в образовательной процессе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дошкольной организации 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эффективного развития </a:t>
            </a:r>
            <a:r>
              <a:rPr lang="ru-RU" sz="2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детей.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021689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" name="Рисунок 6" descr="https://e.profkiosk.ru/service_tbn2/xe28y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8" y="694438"/>
            <a:ext cx="4377406" cy="54691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148064" y="980728"/>
            <a:ext cx="36724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r>
              <a:rPr lang="ru-RU" sz="2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формирования предпосылок функциональной </a:t>
            </a:r>
            <a:r>
              <a:rPr lang="ru-RU" sz="2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грамотности, </a:t>
            </a:r>
          </a:p>
          <a:p>
            <a:r>
              <a:rPr lang="ru-RU" sz="2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детского сада </a:t>
            </a: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овладеет </a:t>
            </a: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культурными способами деятельности, </a:t>
            </a:r>
            <a:r>
              <a:rPr lang="ru-RU" sz="2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станет самостоятельным </a:t>
            </a: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познавательно-исследовательской деятельности.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1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165705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692696"/>
            <a:ext cx="5040560" cy="5760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/>
                <a:ea typeface="Times New Roman"/>
              </a:rPr>
              <a:t>     Общее образование: 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коммуникативная </a:t>
            </a:r>
            <a:r>
              <a:rPr lang="ru-RU" dirty="0">
                <a:latin typeface="Times New Roman"/>
                <a:ea typeface="Times New Roman"/>
              </a:rPr>
              <a:t>и </a:t>
            </a:r>
            <a:r>
              <a:rPr lang="ru-RU" dirty="0" smtClean="0">
                <a:latin typeface="Times New Roman"/>
                <a:ea typeface="Times New Roman"/>
              </a:rPr>
              <a:t>информационная грамотность;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социальная </a:t>
            </a:r>
            <a:r>
              <a:rPr lang="ru-RU" dirty="0">
                <a:latin typeface="Times New Roman"/>
                <a:ea typeface="Times New Roman"/>
              </a:rPr>
              <a:t>и </a:t>
            </a:r>
            <a:r>
              <a:rPr lang="ru-RU" dirty="0" smtClean="0">
                <a:latin typeface="Times New Roman"/>
                <a:ea typeface="Times New Roman"/>
              </a:rPr>
              <a:t>гражданская грамотность;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экологическая и </a:t>
            </a:r>
            <a:r>
              <a:rPr lang="ru-RU" dirty="0" err="1" smtClean="0">
                <a:latin typeface="Times New Roman"/>
                <a:ea typeface="Times New Roman"/>
              </a:rPr>
              <a:t>здоровьесберегающая</a:t>
            </a:r>
            <a:r>
              <a:rPr lang="ru-RU" dirty="0" smtClean="0">
                <a:latin typeface="Times New Roman"/>
                <a:ea typeface="Times New Roman"/>
              </a:rPr>
              <a:t> грамотность;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читательская грамотность;</a:t>
            </a:r>
          </a:p>
          <a:p>
            <a:r>
              <a:rPr lang="ru-RU" dirty="0" smtClean="0">
                <a:latin typeface="Times New Roman"/>
                <a:ea typeface="Times New Roman"/>
              </a:rPr>
              <a:t>естественно-научная грамотность;</a:t>
            </a:r>
          </a:p>
          <a:p>
            <a:r>
              <a:rPr lang="ru-RU" dirty="0">
                <a:latin typeface="Times New Roman"/>
                <a:ea typeface="Times New Roman"/>
              </a:rPr>
              <a:t> математическая и финансовая грамотность.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620687"/>
            <a:ext cx="4608512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Дошкольное образование: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читательская грамотность;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естественно-научная грамотность;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математическая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финансовая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 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грамотность.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237713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188640"/>
            <a:ext cx="5112568" cy="6408712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</a:pPr>
            <a:r>
              <a:rPr lang="ru-RU" sz="26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Инновационный  </a:t>
            </a:r>
            <a:r>
              <a:rPr lang="ru-RU" sz="2600" dirty="0">
                <a:solidFill>
                  <a:srgbClr val="7030A0"/>
                </a:solidFill>
                <a:latin typeface="Times New Roman"/>
                <a:ea typeface="Times New Roman"/>
              </a:rPr>
              <a:t>федеральный  проект «Разработка и реализация вариативных моделей, обеспечивающих возможности формирования предпосылок читательской, математической и естественнонаучной грамотности детей 3–7 лет» </a:t>
            </a:r>
            <a:r>
              <a:rPr lang="ru-RU" sz="26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600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проекта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— овладение детьми 3–7 лет предпосылками функциональной грамотности: математической (финансовой), естественнонаучной, читательской (речевой).</a:t>
            </a:r>
            <a:endParaRPr lang="ru-RU" sz="2600" dirty="0"/>
          </a:p>
        </p:txBody>
      </p:sp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" y="332656"/>
            <a:ext cx="34329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" y="3429000"/>
            <a:ext cx="3410905" cy="2592288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9949681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74675" y="5805488"/>
            <a:ext cx="8569325" cy="7921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5536" y="692696"/>
            <a:ext cx="8748464" cy="21602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2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                </a:t>
            </a:r>
            <a:r>
              <a:rPr lang="ru-RU" sz="2700" dirty="0" smtClean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  <a:t>Инновационный  </a:t>
            </a:r>
            <a:r>
              <a:rPr lang="ru-RU" sz="2700" dirty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  <a:t>федеральный  проект </a:t>
            </a:r>
            <a:r>
              <a:rPr lang="ru-RU" sz="2700" dirty="0" smtClean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700" dirty="0" smtClean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700" dirty="0" smtClean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  <a:t>«</a:t>
            </a:r>
            <a:r>
              <a:rPr lang="ru-RU" sz="2700" dirty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  <a:t>Разработка и реализация вариативных моделей, обеспечивающих возможности формирования предпосылок читательской, математической и естественнонаучной грамотности детей 3–7 </a:t>
            </a:r>
            <a:r>
              <a:rPr lang="ru-RU" sz="2700" dirty="0" smtClean="0">
                <a:solidFill>
                  <a:srgbClr val="7030A0"/>
                </a:solidFill>
                <a:latin typeface="Times New Roman"/>
                <a:ea typeface="Times New Roman"/>
                <a:cs typeface="+mn-cs"/>
              </a:rPr>
              <a:t>лет».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Создать условия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овладения детьми способами познания окружающего мира посредством развития предпосылок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математической (финансовой),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читательской (речевой)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2.Совершенствовать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компетенции педагогов в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процесса, направленного на развитие у детей предпосылок функциональной грамотности.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3.Создать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психолого-педагогической поддержки семьи, а также роста активности родителей в образовательном процессе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развития детей дошкольного возраста.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237713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 descr="D:\Documents\5D2kQawvqH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032448" cy="31466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D:\Documents\8Pd4MmZaj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3" y="545851"/>
            <a:ext cx="4329485" cy="57726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D:\Documents\0JvIDjfygR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/>
          <a:stretch/>
        </p:blipFill>
        <p:spPr bwMode="auto">
          <a:xfrm>
            <a:off x="575556" y="3432175"/>
            <a:ext cx="3384376" cy="319362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2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093697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" y="188640"/>
            <a:ext cx="335295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2"/>
          <a:stretch/>
        </p:blipFill>
        <p:spPr bwMode="auto">
          <a:xfrm>
            <a:off x="305070" y="3421547"/>
            <a:ext cx="3481292" cy="330264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39516"/>
          <a:stretch/>
        </p:blipFill>
        <p:spPr bwMode="auto">
          <a:xfrm>
            <a:off x="3635896" y="188640"/>
            <a:ext cx="231745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5288" r="20705" b="10325"/>
          <a:stretch/>
        </p:blipFill>
        <p:spPr bwMode="auto">
          <a:xfrm>
            <a:off x="4211960" y="3421547"/>
            <a:ext cx="4372047" cy="330111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70" y="188639"/>
            <a:ext cx="2789047" cy="295232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489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-80963"/>
            <a:ext cx="10165705" cy="702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7920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568952" cy="48245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" name="Picture 2" descr="https://fs.edu21.cap.ru/content21/45/ds2-yadrin/73f409bc-703e-46bc-bc5b-aa21565e6287/fgos_do2_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6"/>
          <a:stretch/>
        </p:blipFill>
        <p:spPr bwMode="auto">
          <a:xfrm>
            <a:off x="0" y="-9120"/>
            <a:ext cx="1037230" cy="5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 t="10011" r="45053" b="20023"/>
          <a:stretch>
            <a:fillRect/>
          </a:stretch>
        </p:blipFill>
        <p:spPr bwMode="auto">
          <a:xfrm>
            <a:off x="54945" y="908720"/>
            <a:ext cx="1235663" cy="17080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000">
            <a:off x="195012" y="4520749"/>
            <a:ext cx="1349471" cy="19230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User\Pictures\600000987959b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969" y="2866732"/>
            <a:ext cx="1439437" cy="13952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170" name="Picture 2" descr="D:\Documents\Izm_ChrxNw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2" y="536990"/>
            <a:ext cx="3651877" cy="24604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D:\Documents\Um3xkOD8sV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-2714" r="20027" b="33738"/>
          <a:stretch/>
        </p:blipFill>
        <p:spPr bwMode="auto">
          <a:xfrm>
            <a:off x="5508104" y="523219"/>
            <a:ext cx="2664296" cy="25540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87624" y="0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Читательская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речевая) грамотность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sun9-60.userapi.com/impg/irKsPEMWEzxywN0peWPdFkYWuBT4rT6F6hwchQ/Q6tnv4oQZsY.jpg?size=980x506&amp;quality=95&amp;sign=50ff524660063a7e54a3e651f3b5fe23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84984"/>
            <a:ext cx="6602958" cy="3409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38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101</Words>
  <Application>Microsoft Office PowerPoint</Application>
  <PresentationFormat>Экран (4:3)</PresentationFormat>
  <Paragraphs>166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Microsoft PowerPoint Slide</vt:lpstr>
      <vt:lpstr>Презентация PowerPoint</vt:lpstr>
      <vt:lpstr>      </vt:lpstr>
      <vt:lpstr>      </vt:lpstr>
      <vt:lpstr>      </vt:lpstr>
      <vt:lpstr>      </vt:lpstr>
      <vt:lpstr>                                    Инновационный  федеральный  проект  «Разработка и реализация вариативных моделей, обеспечивающих возможности формирования предпосылок читательской, математической и естественнонаучной грамотности детей 3–7 лет».                                        Задачи проекта: 1. Создать условия для овладения детьми способами познания окружающего мира посредством развития предпосылок математической (финансовой), естественнонаучной и читательской (речевой) грамотности. 2.Совершенствовать профессиональные компетенции педагогов в организации образовательного процесса, направленного на развитие у детей предпосылок функциональной грамотности. 3.Создать систему психолого-педагогической поддержки семьи, а также роста активности родителей в образовательном процессе  для эффективного развития детей дошкольного возраста.  </vt:lpstr>
      <vt:lpstr>      </vt:lpstr>
      <vt:lpstr>      </vt:lpstr>
      <vt:lpstr>      </vt:lpstr>
      <vt:lpstr>      </vt:lpstr>
      <vt:lpstr>      </vt:lpstr>
      <vt:lpstr>      </vt:lpstr>
      <vt:lpstr>      </vt:lpstr>
      <vt:lpstr>  Проектная деятельность   </vt:lpstr>
      <vt:lpstr>      </vt:lpstr>
      <vt:lpstr>Обобщение опыта работы</vt:lpstr>
      <vt:lpstr>      </vt:lpstr>
      <vt:lpstr>      </vt:lpstr>
      <vt:lpstr>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Муниципальное автономное дошкольное образовательное учреждение Сямженского муниципального округа «Детский сад №1»  </dc:title>
  <dc:creator>PK_1Ustr</dc:creator>
  <cp:lastModifiedBy>PK_1Ustr</cp:lastModifiedBy>
  <cp:revision>87</cp:revision>
  <dcterms:created xsi:type="dcterms:W3CDTF">2024-08-22T12:42:08Z</dcterms:created>
  <dcterms:modified xsi:type="dcterms:W3CDTF">2024-10-14T17:58:40Z</dcterms:modified>
</cp:coreProperties>
</file>