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0" r:id="rId3"/>
    <p:sldId id="272" r:id="rId4"/>
    <p:sldId id="271" r:id="rId5"/>
    <p:sldId id="275" r:id="rId6"/>
    <p:sldId id="273" r:id="rId7"/>
    <p:sldId id="259" r:id="rId8"/>
    <p:sldId id="260" r:id="rId9"/>
    <p:sldId id="261" r:id="rId10"/>
    <p:sldId id="262" r:id="rId11"/>
    <p:sldId id="263" r:id="rId12"/>
    <p:sldId id="264" r:id="rId13"/>
    <p:sldId id="265" r:id="rId14"/>
    <p:sldId id="266" r:id="rId15"/>
    <p:sldId id="267" r:id="rId16"/>
    <p:sldId id="268" r:id="rId17"/>
    <p:sldId id="269" r:id="rId18"/>
    <p:sldId id="276" r:id="rId19"/>
    <p:sldId id="277" r:id="rId20"/>
    <p:sldId id="284"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256745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5779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119558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164698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210056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33577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183597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52498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198591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76423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33D131-9E9A-4C87-964F-A71D42AC0BB9}" type="datetimeFigureOut">
              <a:rPr lang="ru-RU" smtClean="0"/>
              <a:pPr/>
              <a:t>15.10.2024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2044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3D131-9E9A-4C87-964F-A71D42AC0BB9}" type="datetimeFigureOut">
              <a:rPr lang="ru-RU" smtClean="0"/>
              <a:pPr/>
              <a:t>15.10.2024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42A12-ACD2-4597-9E00-469E213F14BD}" type="slidenum">
              <a:rPr lang="ru-RU" smtClean="0"/>
              <a:pPr/>
              <a:t>‹#›</a:t>
            </a:fld>
            <a:endParaRPr lang="ru-RU"/>
          </a:p>
        </p:txBody>
      </p:sp>
    </p:spTree>
    <p:extLst>
      <p:ext uri="{BB962C8B-B14F-4D97-AF65-F5344CB8AC3E}">
        <p14:creationId xmlns:p14="http://schemas.microsoft.com/office/powerpoint/2010/main" xmlns="" val="299485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2483768" y="332657"/>
            <a:ext cx="5974432" cy="1224135"/>
          </a:xfrm>
        </p:spPr>
        <p:txBody>
          <a:bodyPr>
            <a:normAutofit fontScale="90000"/>
          </a:bodyPr>
          <a:lstStyle/>
          <a:p>
            <a:pPr lvl="0">
              <a:spcBef>
                <a:spcPts val="0"/>
              </a:spcBef>
            </a:pPr>
            <a:r>
              <a:rPr lang="ru-RU" sz="1600" b="1" dirty="0" smtClean="0">
                <a:solidFill>
                  <a:prstClr val="black"/>
                </a:solidFill>
                <a:latin typeface="Times New Roman" panose="02020603050405020304" pitchFamily="18" charset="0"/>
                <a:ea typeface="+mn-ea"/>
                <a:cs typeface="Times New Roman" panose="02020603050405020304" pitchFamily="18" charset="0"/>
              </a:rPr>
              <a:t/>
            </a:r>
            <a:br>
              <a:rPr lang="ru-RU" sz="1600" b="1" dirty="0" smtClean="0">
                <a:solidFill>
                  <a:prstClr val="black"/>
                </a:solidFill>
                <a:latin typeface="Times New Roman" panose="02020603050405020304" pitchFamily="18" charset="0"/>
                <a:ea typeface="+mn-ea"/>
                <a:cs typeface="Times New Roman" panose="02020603050405020304" pitchFamily="18" charset="0"/>
              </a:rPr>
            </a:br>
            <a:r>
              <a:rPr lang="ru-RU" sz="1600" b="1" dirty="0">
                <a:solidFill>
                  <a:prstClr val="black"/>
                </a:solidFill>
                <a:latin typeface="Times New Roman" panose="02020603050405020304" pitchFamily="18" charset="0"/>
                <a:ea typeface="+mn-ea"/>
                <a:cs typeface="Times New Roman" panose="02020603050405020304" pitchFamily="18" charset="0"/>
              </a:rPr>
              <a:t/>
            </a:r>
            <a:br>
              <a:rPr lang="ru-RU" sz="1600" b="1" dirty="0">
                <a:solidFill>
                  <a:prstClr val="black"/>
                </a:solidFill>
                <a:latin typeface="Times New Roman" panose="02020603050405020304" pitchFamily="18" charset="0"/>
                <a:ea typeface="+mn-ea"/>
                <a:cs typeface="Times New Roman" panose="02020603050405020304" pitchFamily="18" charset="0"/>
              </a:rPr>
            </a:br>
            <a:r>
              <a:rPr lang="ru-RU" sz="1600" b="1" dirty="0">
                <a:solidFill>
                  <a:prstClr val="black"/>
                </a:solidFill>
                <a:latin typeface="Times New Roman" panose="02020603050405020304" pitchFamily="18" charset="0"/>
                <a:ea typeface="+mn-ea"/>
                <a:cs typeface="Times New Roman" panose="02020603050405020304" pitchFamily="18" charset="0"/>
              </a:rPr>
              <a:t>А</a:t>
            </a:r>
            <a:r>
              <a:rPr lang="ru-RU" sz="1600" b="1" dirty="0" smtClean="0">
                <a:solidFill>
                  <a:prstClr val="black"/>
                </a:solidFill>
                <a:latin typeface="Times New Roman" panose="02020603050405020304" pitchFamily="18" charset="0"/>
                <a:ea typeface="+mn-ea"/>
                <a:cs typeface="Times New Roman" panose="02020603050405020304" pitchFamily="18" charset="0"/>
              </a:rPr>
              <a:t>ОУ </a:t>
            </a:r>
            <a:r>
              <a:rPr lang="ru-RU" sz="1600" b="1" dirty="0">
                <a:solidFill>
                  <a:prstClr val="black"/>
                </a:solidFill>
                <a:latin typeface="Times New Roman" panose="02020603050405020304" pitchFamily="18" charset="0"/>
                <a:ea typeface="+mn-ea"/>
                <a:cs typeface="Times New Roman" panose="02020603050405020304" pitchFamily="18" charset="0"/>
              </a:rPr>
              <a:t>ВО ДПО «Вологодский институт развития образования»</a:t>
            </a:r>
            <a:br>
              <a:rPr lang="ru-RU" sz="1600" b="1" dirty="0">
                <a:solidFill>
                  <a:prstClr val="black"/>
                </a:solidFill>
                <a:latin typeface="Times New Roman" panose="02020603050405020304" pitchFamily="18" charset="0"/>
                <a:ea typeface="+mn-ea"/>
                <a:cs typeface="Times New Roman" panose="02020603050405020304" pitchFamily="18" charset="0"/>
              </a:rPr>
            </a:br>
            <a:r>
              <a:rPr lang="ru-RU" sz="1800" b="1" dirty="0">
                <a:solidFill>
                  <a:prstClr val="black"/>
                </a:solidFill>
                <a:latin typeface="Times New Roman" panose="02020603050405020304" pitchFamily="18" charset="0"/>
                <a:ea typeface="+mn-ea"/>
                <a:cs typeface="Times New Roman" panose="02020603050405020304" pitchFamily="18" charset="0"/>
              </a:rPr>
              <a:t>            </a:t>
            </a:r>
            <a:r>
              <a:rPr lang="ru-RU" sz="1800" b="1" dirty="0" smtClean="0">
                <a:solidFill>
                  <a:prstClr val="black"/>
                </a:solidFill>
                <a:latin typeface="Times New Roman" panose="02020603050405020304" pitchFamily="18" charset="0"/>
                <a:ea typeface="+mn-ea"/>
                <a:cs typeface="Times New Roman" panose="02020603050405020304" pitchFamily="18" charset="0"/>
              </a:rPr>
              <a:t>Единый </a:t>
            </a:r>
            <a:r>
              <a:rPr lang="ru-RU" sz="1800" b="1" dirty="0">
                <a:solidFill>
                  <a:prstClr val="black"/>
                </a:solidFill>
                <a:latin typeface="Times New Roman" panose="02020603050405020304" pitchFamily="18" charset="0"/>
                <a:ea typeface="+mn-ea"/>
                <a:cs typeface="Times New Roman" panose="02020603050405020304" pitchFamily="18" charset="0"/>
              </a:rPr>
              <a:t>методический день</a:t>
            </a:r>
            <a:br>
              <a:rPr lang="ru-RU" sz="1800" b="1" dirty="0">
                <a:solidFill>
                  <a:prstClr val="black"/>
                </a:solidFill>
                <a:latin typeface="Times New Roman" panose="02020603050405020304" pitchFamily="18" charset="0"/>
                <a:ea typeface="+mn-ea"/>
                <a:cs typeface="Times New Roman" panose="02020603050405020304" pitchFamily="18" charset="0"/>
              </a:rPr>
            </a:br>
            <a:r>
              <a:rPr lang="ru-RU" sz="1800" i="1" dirty="0">
                <a:solidFill>
                  <a:prstClr val="black"/>
                </a:solidFill>
                <a:latin typeface="Times New Roman" panose="02020603050405020304" pitchFamily="18" charset="0"/>
                <a:ea typeface="+mn-ea"/>
                <a:cs typeface="Times New Roman" panose="02020603050405020304" pitchFamily="18" charset="0"/>
              </a:rPr>
              <a:t>         </a:t>
            </a:r>
            <a:r>
              <a:rPr lang="ru-RU" sz="1800" i="1" dirty="0" smtClean="0">
                <a:solidFill>
                  <a:prstClr val="black"/>
                </a:solidFill>
                <a:latin typeface="Times New Roman" panose="02020603050405020304" pitchFamily="18" charset="0"/>
                <a:ea typeface="+mn-ea"/>
                <a:cs typeface="Times New Roman" panose="02020603050405020304" pitchFamily="18" charset="0"/>
              </a:rPr>
              <a:t>образовательный </a:t>
            </a:r>
            <a:r>
              <a:rPr lang="ru-RU" sz="1800" i="1" dirty="0">
                <a:solidFill>
                  <a:prstClr val="black"/>
                </a:solidFill>
                <a:latin typeface="Times New Roman" panose="02020603050405020304" pitchFamily="18" charset="0"/>
                <a:ea typeface="+mn-ea"/>
                <a:cs typeface="Times New Roman" panose="02020603050405020304" pitchFamily="18" charset="0"/>
              </a:rPr>
              <a:t>трек</a:t>
            </a:r>
            <a:br>
              <a:rPr lang="ru-RU" sz="1800" i="1" dirty="0">
                <a:solidFill>
                  <a:prstClr val="black"/>
                </a:solidFill>
                <a:latin typeface="Times New Roman" panose="02020603050405020304" pitchFamily="18" charset="0"/>
                <a:ea typeface="+mn-ea"/>
                <a:cs typeface="Times New Roman" panose="02020603050405020304" pitchFamily="18" charset="0"/>
              </a:rPr>
            </a:br>
            <a:r>
              <a:rPr lang="ru-RU" sz="1800" i="1" dirty="0">
                <a:solidFill>
                  <a:prstClr val="black"/>
                </a:solidFill>
                <a:latin typeface="Times New Roman" panose="02020603050405020304" pitchFamily="18" charset="0"/>
                <a:ea typeface="+mn-ea"/>
                <a:cs typeface="Times New Roman" panose="02020603050405020304" pitchFamily="18" charset="0"/>
              </a:rPr>
              <a:t>   </a:t>
            </a:r>
            <a:r>
              <a:rPr lang="ru-RU" sz="1800" i="1" dirty="0" smtClean="0">
                <a:solidFill>
                  <a:prstClr val="black"/>
                </a:solidFill>
                <a:latin typeface="Times New Roman" panose="02020603050405020304" pitchFamily="18" charset="0"/>
                <a:ea typeface="+mn-ea"/>
                <a:cs typeface="Times New Roman" panose="02020603050405020304" pitchFamily="18" charset="0"/>
              </a:rPr>
              <a:t>  </a:t>
            </a:r>
            <a:r>
              <a:rPr lang="ru-RU" sz="1800" i="1" dirty="0">
                <a:solidFill>
                  <a:prstClr val="black"/>
                </a:solidFill>
                <a:latin typeface="Times New Roman" panose="02020603050405020304" pitchFamily="18" charset="0"/>
                <a:ea typeface="+mn-ea"/>
                <a:cs typeface="Times New Roman" panose="02020603050405020304" pitchFamily="18" charset="0"/>
              </a:rPr>
              <a:t>«Внедрение и реализация ФОП ДО»</a:t>
            </a:r>
            <a:br>
              <a:rPr lang="ru-RU" sz="1800" i="1" dirty="0">
                <a:solidFill>
                  <a:prstClr val="black"/>
                </a:solidFill>
                <a:latin typeface="Times New Roman" panose="02020603050405020304" pitchFamily="18" charset="0"/>
                <a:ea typeface="+mn-ea"/>
                <a:cs typeface="Times New Roman" panose="02020603050405020304" pitchFamily="18" charset="0"/>
              </a:rPr>
            </a:br>
            <a:endParaRPr lang="ru-RU" dirty="0"/>
          </a:p>
        </p:txBody>
      </p:sp>
      <p:sp>
        <p:nvSpPr>
          <p:cNvPr id="3" name="Подзаголовок 2"/>
          <p:cNvSpPr>
            <a:spLocks noGrp="1"/>
          </p:cNvSpPr>
          <p:nvPr>
            <p:ph type="subTitle" idx="1"/>
          </p:nvPr>
        </p:nvSpPr>
        <p:spPr>
          <a:xfrm>
            <a:off x="1371600" y="2204864"/>
            <a:ext cx="7592888" cy="4392488"/>
          </a:xfrm>
        </p:spPr>
        <p:txBody>
          <a:bodyPr>
            <a:normAutofit fontScale="92500" lnSpcReduction="20000"/>
          </a:bodyPr>
          <a:lstStyle/>
          <a:p>
            <a:r>
              <a:rPr lang="ru-RU" b="1" dirty="0" smtClean="0">
                <a:solidFill>
                  <a:srgbClr val="FF0000"/>
                </a:solidFill>
              </a:rPr>
              <a:t>«</a:t>
            </a:r>
            <a:r>
              <a:rPr lang="ru-RU" b="1" dirty="0">
                <a:solidFill>
                  <a:srgbClr val="FF0000"/>
                </a:solidFill>
              </a:rPr>
              <a:t>Создание мультфильмов в ДОУ</a:t>
            </a:r>
            <a:r>
              <a:rPr lang="ru-RU" b="1" dirty="0" smtClean="0">
                <a:solidFill>
                  <a:srgbClr val="FF0000"/>
                </a:solidFill>
              </a:rPr>
              <a:t>.</a:t>
            </a:r>
            <a:endParaRPr lang="ru-RU" b="1" dirty="0">
              <a:solidFill>
                <a:srgbClr val="FF0000"/>
              </a:solidFill>
            </a:endParaRPr>
          </a:p>
          <a:p>
            <a:r>
              <a:rPr lang="ru-RU" b="1" dirty="0">
                <a:solidFill>
                  <a:srgbClr val="FF0000"/>
                </a:solidFill>
              </a:rPr>
              <a:t>Организация взаимодействия с родителями </a:t>
            </a:r>
            <a:r>
              <a:rPr lang="ru-RU" b="1" dirty="0" smtClean="0">
                <a:solidFill>
                  <a:srgbClr val="FF0000"/>
                </a:solidFill>
              </a:rPr>
              <a:t>воспитанников в рамках реализации </a:t>
            </a:r>
          </a:p>
          <a:p>
            <a:r>
              <a:rPr lang="ru-RU" b="1" dirty="0" smtClean="0">
                <a:solidFill>
                  <a:srgbClr val="FF0000"/>
                </a:solidFill>
              </a:rPr>
              <a:t>ФОП ДО»</a:t>
            </a:r>
            <a:endParaRPr lang="ru-RU" b="1" dirty="0" smtClean="0">
              <a:solidFill>
                <a:srgbClr val="FF0000"/>
              </a:solidFill>
            </a:endParaRPr>
          </a:p>
          <a:p>
            <a:r>
              <a:rPr lang="ru-RU" sz="1600" b="1" dirty="0" smtClean="0">
                <a:solidFill>
                  <a:schemeClr val="tx1"/>
                </a:solidFill>
                <a:ea typeface="+mj-ea"/>
                <a:cs typeface="+mj-cs"/>
              </a:rPr>
              <a:t>Муниципальное бюджетное образовательное учреждение</a:t>
            </a:r>
          </a:p>
          <a:p>
            <a:pPr lvl="0">
              <a:lnSpc>
                <a:spcPct val="110000"/>
              </a:lnSpc>
            </a:pPr>
            <a:r>
              <a:rPr lang="ru-RU" sz="1600" b="1" dirty="0" smtClean="0">
                <a:solidFill>
                  <a:schemeClr val="tx1"/>
                </a:solidFill>
              </a:rPr>
              <a:t>«</a:t>
            </a:r>
            <a:r>
              <a:rPr lang="ru-RU" sz="1600" b="1" dirty="0">
                <a:solidFill>
                  <a:schemeClr val="tx1"/>
                </a:solidFill>
              </a:rPr>
              <a:t>Шуйский детский сад»</a:t>
            </a:r>
            <a:endParaRPr lang="ru-RU" b="1" dirty="0">
              <a:solidFill>
                <a:schemeClr val="tx1"/>
              </a:solidFill>
            </a:endParaRPr>
          </a:p>
          <a:p>
            <a:endParaRPr lang="ru-RU" sz="1600" b="1" dirty="0" smtClean="0">
              <a:solidFill>
                <a:srgbClr val="FF0000"/>
              </a:solidFill>
              <a:ea typeface="+mj-ea"/>
              <a:cs typeface="+mj-cs"/>
            </a:endParaRPr>
          </a:p>
          <a:p>
            <a:pPr algn="r"/>
            <a:r>
              <a:rPr lang="ru-RU" sz="1600" b="1" dirty="0" smtClean="0">
                <a:solidFill>
                  <a:prstClr val="black"/>
                </a:solidFill>
                <a:ea typeface="+mj-ea"/>
                <a:cs typeface="+mj-cs"/>
              </a:rPr>
              <a:t>Работу выполнила воспитатель -          </a:t>
            </a:r>
          </a:p>
          <a:p>
            <a:pPr algn="r"/>
            <a:r>
              <a:rPr lang="ru-RU" sz="1600" b="1" dirty="0" err="1" smtClean="0">
                <a:solidFill>
                  <a:prstClr val="black"/>
                </a:solidFill>
                <a:ea typeface="+mj-ea"/>
                <a:cs typeface="+mj-cs"/>
              </a:rPr>
              <a:t>Проворкова</a:t>
            </a:r>
            <a:r>
              <a:rPr lang="ru-RU" sz="1600" b="1" dirty="0" smtClean="0">
                <a:solidFill>
                  <a:prstClr val="black"/>
                </a:solidFill>
                <a:ea typeface="+mj-ea"/>
                <a:cs typeface="+mj-cs"/>
              </a:rPr>
              <a:t> </a:t>
            </a:r>
            <a:r>
              <a:rPr lang="ru-RU" sz="1600" b="1" dirty="0">
                <a:solidFill>
                  <a:prstClr val="black"/>
                </a:solidFill>
                <a:ea typeface="+mj-ea"/>
                <a:cs typeface="+mj-cs"/>
              </a:rPr>
              <a:t>Любовь </a:t>
            </a:r>
            <a:r>
              <a:rPr lang="ru-RU" sz="1600" b="1" dirty="0" smtClean="0">
                <a:solidFill>
                  <a:prstClr val="black"/>
                </a:solidFill>
                <a:ea typeface="+mj-ea"/>
                <a:cs typeface="+mj-cs"/>
              </a:rPr>
              <a:t>Владимировна</a:t>
            </a:r>
          </a:p>
          <a:p>
            <a:pPr algn="r"/>
            <a:endParaRPr lang="ru-RU" sz="1600" b="1" dirty="0">
              <a:solidFill>
                <a:prstClr val="black"/>
              </a:solidFill>
              <a:ea typeface="+mj-ea"/>
              <a:cs typeface="+mj-cs"/>
            </a:endParaRPr>
          </a:p>
          <a:p>
            <a:endParaRPr lang="ru-RU" sz="1600" b="1" dirty="0">
              <a:solidFill>
                <a:prstClr val="black"/>
              </a:solidFill>
              <a:ea typeface="+mj-ea"/>
              <a:cs typeface="+mj-cs"/>
            </a:endParaRPr>
          </a:p>
          <a:p>
            <a:endParaRPr lang="ru-RU" sz="1600" dirty="0" smtClean="0">
              <a:solidFill>
                <a:prstClr val="black"/>
              </a:solidFill>
              <a:ea typeface="+mj-ea"/>
              <a:cs typeface="+mj-cs"/>
            </a:endParaRPr>
          </a:p>
          <a:p>
            <a:endParaRPr lang="ru-RU" sz="1600" dirty="0">
              <a:solidFill>
                <a:prstClr val="black"/>
              </a:solidFill>
              <a:ea typeface="+mj-ea"/>
              <a:cs typeface="+mj-cs"/>
            </a:endParaRPr>
          </a:p>
          <a:p>
            <a:r>
              <a:rPr lang="ru-RU" sz="1600" dirty="0" err="1" smtClean="0">
                <a:solidFill>
                  <a:prstClr val="black"/>
                </a:solidFill>
                <a:latin typeface="Times New Roman" pitchFamily="18" charset="0"/>
                <a:ea typeface="+mj-ea"/>
                <a:cs typeface="Times New Roman" pitchFamily="18" charset="0"/>
              </a:rPr>
              <a:t>с.Шуйское</a:t>
            </a:r>
            <a:endParaRPr lang="ru-RU" sz="1600" dirty="0" smtClean="0">
              <a:solidFill>
                <a:prstClr val="black"/>
              </a:solidFill>
              <a:latin typeface="Times New Roman" pitchFamily="18" charset="0"/>
              <a:ea typeface="+mj-ea"/>
              <a:cs typeface="Times New Roman" pitchFamily="18" charset="0"/>
            </a:endParaRPr>
          </a:p>
          <a:p>
            <a:r>
              <a:rPr lang="ru-RU" sz="1600" dirty="0" smtClean="0">
                <a:solidFill>
                  <a:prstClr val="black"/>
                </a:solidFill>
                <a:latin typeface="Times New Roman" pitchFamily="18" charset="0"/>
                <a:ea typeface="+mj-ea"/>
                <a:cs typeface="Times New Roman" pitchFamily="18" charset="0"/>
              </a:rPr>
              <a:t>2024</a:t>
            </a:r>
          </a:p>
          <a:p>
            <a:endParaRPr lang="ru-RU" dirty="0"/>
          </a:p>
        </p:txBody>
      </p:sp>
      <p:pic>
        <p:nvPicPr>
          <p:cNvPr id="4" name="Рисунок 3"/>
          <p:cNvPicPr/>
          <p:nvPr/>
        </p:nvPicPr>
        <p:blipFill>
          <a:blip r:embed="rId3" cstate="print"/>
          <a:stretch>
            <a:fillRect/>
          </a:stretch>
        </p:blipFill>
        <p:spPr>
          <a:xfrm>
            <a:off x="467544" y="476672"/>
            <a:ext cx="1242873" cy="933367"/>
          </a:xfrm>
          <a:prstGeom prst="rect">
            <a:avLst/>
          </a:prstGeom>
          <a:ln w="9525">
            <a:solidFill>
              <a:schemeClr val="tx1"/>
            </a:solidFill>
          </a:ln>
        </p:spPr>
      </p:pic>
    </p:spTree>
    <p:extLst>
      <p:ext uri="{BB962C8B-B14F-4D97-AF65-F5344CB8AC3E}">
        <p14:creationId xmlns:p14="http://schemas.microsoft.com/office/powerpoint/2010/main" xmlns="" val="364695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150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0558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1579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877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54" y="0"/>
            <a:ext cx="933778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765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16632"/>
            <a:ext cx="5976664" cy="6542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540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27" y="0"/>
            <a:ext cx="9116973" cy="6866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99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47625"/>
            <a:ext cx="9252520" cy="6805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83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91" t="5541" r="2109" b="6734"/>
          <a:stretch/>
        </p:blipFill>
        <p:spPr bwMode="auto">
          <a:xfrm>
            <a:off x="-41659" y="11861"/>
            <a:ext cx="8939285" cy="560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259632" y="3244334"/>
            <a:ext cx="6336704" cy="3139321"/>
          </a:xfrm>
          <a:prstGeom prst="rect">
            <a:avLst/>
          </a:prstGeom>
        </p:spPr>
        <p:txBody>
          <a:bodyPr wrap="square">
            <a:spAutoFit/>
          </a:bodyPr>
          <a:lstStyle/>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r>
              <a:rPr lang="en-US" dirty="0" smtClean="0"/>
              <a:t>Windows Movie Maker.</a:t>
            </a:r>
            <a:endParaRPr lang="ru-RU" dirty="0"/>
          </a:p>
        </p:txBody>
      </p:sp>
    </p:spTree>
    <p:extLst>
      <p:ext uri="{BB962C8B-B14F-4D97-AF65-F5344CB8AC3E}">
        <p14:creationId xmlns:p14="http://schemas.microsoft.com/office/powerpoint/2010/main" xmlns="" val="1134521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723"/>
            <a:ext cx="9144000" cy="6827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4847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566738"/>
            <a:ext cx="8712200" cy="573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3927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089010" cy="67413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2400" b="1" dirty="0">
                <a:solidFill>
                  <a:srgbClr val="FF0000"/>
                </a:solidFill>
              </a:rPr>
              <a:t>Технологическая карта </a:t>
            </a:r>
            <a:br>
              <a:rPr lang="ru-RU" sz="2400" b="1" dirty="0">
                <a:solidFill>
                  <a:srgbClr val="FF0000"/>
                </a:solidFill>
              </a:rPr>
            </a:br>
            <a:r>
              <a:rPr lang="ru-RU" sz="2400" b="1" dirty="0">
                <a:solidFill>
                  <a:srgbClr val="FF0000"/>
                </a:solidFill>
              </a:rPr>
              <a:t> «Создание мультфильма в технике перекладка»</a:t>
            </a:r>
            <a:r>
              <a:rPr lang="ru-RU" sz="1600" dirty="0"/>
              <a:t/>
            </a:r>
            <a:br>
              <a:rPr lang="ru-RU" sz="1600" dirty="0"/>
            </a:br>
            <a:endParaRPr lang="ru-RU" sz="16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484784"/>
            <a:ext cx="8364537" cy="481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3158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6034682"/>
          </a:xfrm>
        </p:spPr>
        <p:txBody>
          <a:bodyPr>
            <a:noAutofit/>
          </a:bodyPr>
          <a:lstStyle/>
          <a:p>
            <a:r>
              <a:rPr lang="ru-RU" sz="2400" b="1" dirty="0"/>
              <a:t>"Дети должны жить в мире красоты, игры, сказки, музыки,</a:t>
            </a:r>
            <a:br>
              <a:rPr lang="ru-RU" sz="2400" b="1" dirty="0"/>
            </a:br>
            <a:r>
              <a:rPr lang="ru-RU" sz="2400" b="1" dirty="0"/>
              <a:t>рисунка, фантазии, творчества"</a:t>
            </a:r>
            <a:br>
              <a:rPr lang="ru-RU" sz="2400" b="1" dirty="0"/>
            </a:br>
            <a:r>
              <a:rPr lang="ru-RU" sz="2400" b="1" dirty="0"/>
              <a:t>Василий Сухомлинский</a:t>
            </a: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2400" b="1" dirty="0" smtClean="0"/>
              <a:t>Все дети любят мультфильмы, но не все дети знают, что</a:t>
            </a:r>
            <a:br>
              <a:rPr lang="ru-RU" sz="2400" b="1" dirty="0" smtClean="0"/>
            </a:br>
            <a:r>
              <a:rPr lang="ru-RU" sz="2400" b="1" dirty="0" smtClean="0"/>
              <a:t>Что они сделать мультфильмы могут сами</a:t>
            </a:r>
            <a:br>
              <a:rPr lang="ru-RU" sz="2400" b="1" dirty="0" smtClean="0"/>
            </a:br>
            <a:r>
              <a:rPr lang="ru-RU" sz="2400" b="1" dirty="0"/>
              <a:t/>
            </a:r>
            <a:br>
              <a:rPr lang="ru-RU" sz="2400" b="1" dirty="0"/>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endParaRPr lang="ru-RU" sz="2000" b="1"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052736"/>
            <a:ext cx="4132144" cy="3962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3069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539552" y="1166843"/>
            <a:ext cx="8136904" cy="4524315"/>
          </a:xfrm>
          <a:prstGeom prst="rect">
            <a:avLst/>
          </a:prstGeom>
        </p:spPr>
        <p:txBody>
          <a:bodyPr wrap="square">
            <a:spAutoFit/>
          </a:bodyPr>
          <a:lstStyle/>
          <a:p>
            <a:pPr algn="ctr"/>
            <a:r>
              <a:rPr lang="ru-RU" sz="2400" b="1" dirty="0"/>
              <a:t>Работа над мультфильмом нам позволила решить следующие задачи:</a:t>
            </a:r>
          </a:p>
          <a:p>
            <a:pPr algn="ctr"/>
            <a:r>
              <a:rPr lang="ru-RU" sz="2400" dirty="0"/>
              <a:t>– Повысить уровень познавательной и творческой деятельности детей: усилить их самостоятельность, инициативность, активность, уверенность в своих силах, дети стали лучше планировать свои действия.</a:t>
            </a:r>
          </a:p>
          <a:p>
            <a:pPr algn="ctr"/>
            <a:r>
              <a:rPr lang="ru-RU" sz="2400" dirty="0"/>
              <a:t>– Усилить интерес родителей воспитанников к жизни детей в группе детского сада, их желание участвовать в них.</a:t>
            </a:r>
          </a:p>
          <a:p>
            <a:pPr algn="ctr"/>
            <a:r>
              <a:rPr lang="ru-RU" sz="2400" dirty="0"/>
              <a:t>– Расширить образовательное пространство детского сада благодаря организации работы с детьми по созданию мультфильмов, появлению у детей и педагогов опыта организации показа и презентации </a:t>
            </a:r>
            <a:r>
              <a:rPr lang="ru-RU" sz="2400" dirty="0" smtClean="0"/>
              <a:t>мультфильма.</a:t>
            </a:r>
            <a:endParaRPr lang="ru-RU" sz="2400" dirty="0"/>
          </a:p>
        </p:txBody>
      </p:sp>
    </p:spTree>
    <p:extLst>
      <p:ext uri="{BB962C8B-B14F-4D97-AF65-F5344CB8AC3E}">
        <p14:creationId xmlns:p14="http://schemas.microsoft.com/office/powerpoint/2010/main" xmlns="" val="3656965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0"/>
            <a:ext cx="928903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4954562"/>
          </a:xfrm>
        </p:spPr>
        <p:txBody>
          <a:bodyPr>
            <a:normAutofit/>
          </a:bodyPr>
          <a:lstStyle/>
          <a:p>
            <a:r>
              <a:rPr lang="ru-RU" sz="6000" b="1" dirty="0" smtClean="0">
                <a:solidFill>
                  <a:srgbClr val="FF0000"/>
                </a:solidFill>
              </a:rPr>
              <a:t>Спасибо за внимание!</a:t>
            </a:r>
            <a:endParaRPr lang="ru-RU" sz="6000" b="1" dirty="0">
              <a:solidFill>
                <a:srgbClr val="FF0000"/>
              </a:solidFill>
            </a:endParaRPr>
          </a:p>
        </p:txBody>
      </p:sp>
    </p:spTree>
    <p:extLst>
      <p:ext uri="{BB962C8B-B14F-4D97-AF65-F5344CB8AC3E}">
        <p14:creationId xmlns:p14="http://schemas.microsoft.com/office/powerpoint/2010/main" xmlns="" val="272663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323528" y="116632"/>
            <a:ext cx="8229600" cy="5904656"/>
          </a:xfrm>
        </p:spPr>
        <p:txBody>
          <a:bodyPr>
            <a:normAutofit fontScale="90000"/>
          </a:bodyPr>
          <a:lstStyle/>
          <a:p>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smtClean="0"/>
              <a:t/>
            </a:r>
            <a:br>
              <a:rPr lang="ru-RU" sz="1600" dirty="0" smtClean="0"/>
            </a:br>
            <a:r>
              <a:rPr lang="ru-RU" sz="2000" b="1" dirty="0" smtClean="0"/>
              <a:t>Мультипликация </a:t>
            </a:r>
            <a:r>
              <a:rPr lang="ru-RU" sz="2000" b="1" dirty="0"/>
              <a:t>— это создание на экране </a:t>
            </a:r>
            <a:br>
              <a:rPr lang="ru-RU" sz="2000" b="1" dirty="0"/>
            </a:br>
            <a:r>
              <a:rPr lang="ru-RU" sz="2000" b="1" dirty="0"/>
              <a:t>движущегося изображения. Вернее, иллюзии</a:t>
            </a:r>
            <a:br>
              <a:rPr lang="ru-RU" sz="2000" b="1" dirty="0"/>
            </a:br>
            <a:r>
              <a:rPr lang="ru-RU" sz="2000" b="1" dirty="0"/>
              <a:t>непрерывного движения. На деле это </a:t>
            </a:r>
            <a:br>
              <a:rPr lang="ru-RU" sz="2000" b="1" dirty="0"/>
            </a:br>
            <a:r>
              <a:rPr lang="ru-RU" sz="2000" b="1" dirty="0"/>
              <a:t>последовательность статичных кадров. А ещё —</a:t>
            </a:r>
            <a:br>
              <a:rPr lang="ru-RU" sz="2000" b="1" dirty="0"/>
            </a:br>
            <a:r>
              <a:rPr lang="ru-RU" sz="2000" b="1" dirty="0"/>
              <a:t>технически сложное и постоянно </a:t>
            </a:r>
            <a:r>
              <a:rPr lang="ru-RU" sz="2000" b="1" dirty="0" smtClean="0"/>
              <a:t>развивающееся</a:t>
            </a:r>
            <a:br>
              <a:rPr lang="ru-RU" sz="2000" b="1" dirty="0" smtClean="0"/>
            </a:br>
            <a:r>
              <a:rPr lang="ru-RU" sz="2000" b="1" dirty="0" smtClean="0"/>
              <a:t>искусство</a:t>
            </a:r>
            <a:r>
              <a:rPr lang="ru-RU" sz="2000" b="1" dirty="0"/>
              <a:t>.  Так что если кто-то скажет вам, что </a:t>
            </a:r>
            <a:br>
              <a:rPr lang="ru-RU" sz="2000" b="1" dirty="0"/>
            </a:br>
            <a:r>
              <a:rPr lang="ru-RU" sz="2000" b="1" dirty="0"/>
              <a:t>мультфильмы — это не серьёзно, бурно протестуйте и приводите аргументы. Вот краткий ликбез по основным видам движущихся картинок, из которого станет ясно, почему анимация не уступает игровому кино, а в чём-то даже его превосходит.</a:t>
            </a:r>
            <a:br>
              <a:rPr lang="ru-RU" sz="2000" b="1" dirty="0"/>
            </a:br>
            <a:r>
              <a:rPr lang="ru-RU" sz="2000" b="1" dirty="0"/>
              <a:t>Термин «мультипликация» (в дословном переводе – «размножение») употребляют исключительно в русском кино, как синоним термина «анимация».</a:t>
            </a:r>
            <a:br>
              <a:rPr lang="ru-RU" sz="2000" b="1" dirty="0"/>
            </a:br>
            <a:r>
              <a:rPr lang="ru-RU" sz="2000" b="1" dirty="0"/>
              <a:t>Анимация – (от лат. – оживление, одушевление) – вид искусства, основанный на создании иллюзии движения предметов, рисованных, кукольных, </a:t>
            </a:r>
            <a:r>
              <a:rPr lang="ru-RU" sz="2000" b="1" dirty="0" smtClean="0"/>
              <a:t>компьютерно графических </a:t>
            </a:r>
            <a:r>
              <a:rPr lang="ru-RU" sz="2000" b="1" dirty="0"/>
              <a:t>и иных объектов,  методом покадровой съемки или визуализации последовательных Фаз.</a:t>
            </a:r>
            <a:br>
              <a:rPr lang="ru-RU" sz="2000" b="1" dirty="0"/>
            </a:br>
            <a:r>
              <a:rPr lang="ru-RU" sz="2000" b="1" dirty="0" smtClean="0"/>
              <a:t/>
            </a:r>
            <a:br>
              <a:rPr lang="ru-RU" sz="2000" b="1" dirty="0" smtClean="0"/>
            </a:br>
            <a:r>
              <a:rPr lang="ru-RU" sz="2000" dirty="0" smtClean="0"/>
              <a:t/>
            </a:r>
            <a:br>
              <a:rPr lang="ru-RU" sz="2000" dirty="0" smtClean="0"/>
            </a:br>
            <a:r>
              <a:rPr lang="ru-RU" sz="1600" dirty="0"/>
              <a:t/>
            </a:r>
            <a:br>
              <a:rPr lang="ru-RU" sz="16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endParaRPr lang="ru-RU"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1487" y="0"/>
            <a:ext cx="2322513" cy="285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297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051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51520" y="-495151"/>
            <a:ext cx="7272808" cy="646331"/>
          </a:xfrm>
          <a:prstGeom prst="rect">
            <a:avLst/>
          </a:prstGeom>
        </p:spPr>
        <p:txBody>
          <a:bodyPr wrap="square">
            <a:spAutoFit/>
          </a:bodyPr>
          <a:lstStyle/>
          <a:p>
            <a:endParaRPr lang="ru-RU" dirty="0" smtClean="0"/>
          </a:p>
          <a:p>
            <a:r>
              <a:rPr lang="ru-RU" dirty="0" smtClean="0"/>
              <a:t> </a:t>
            </a:r>
            <a:endParaRPr lang="ru-RU" dirty="0"/>
          </a:p>
        </p:txBody>
      </p:sp>
      <p:sp>
        <p:nvSpPr>
          <p:cNvPr id="4" name="Прямоугольник 3"/>
          <p:cNvSpPr/>
          <p:nvPr/>
        </p:nvSpPr>
        <p:spPr>
          <a:xfrm>
            <a:off x="971600" y="764705"/>
            <a:ext cx="7416824" cy="3970318"/>
          </a:xfrm>
          <a:prstGeom prst="rect">
            <a:avLst/>
          </a:prstGeom>
        </p:spPr>
        <p:txBody>
          <a:bodyPr wrap="square">
            <a:spAutoFit/>
          </a:bodyPr>
          <a:lstStyle/>
          <a:p>
            <a:pPr algn="ctr"/>
            <a:r>
              <a:rPr lang="ru-RU" sz="2800" b="1" dirty="0">
                <a:solidFill>
                  <a:srgbClr val="FF0000"/>
                </a:solidFill>
              </a:rPr>
              <a:t>Активизация деятельности</a:t>
            </a:r>
            <a:r>
              <a:rPr lang="ru-RU" sz="2800" dirty="0" smtClean="0">
                <a:solidFill>
                  <a:srgbClr val="FF0000"/>
                </a:solidFill>
              </a:rPr>
              <a:t>.</a:t>
            </a:r>
          </a:p>
          <a:p>
            <a:pPr algn="ctr"/>
            <a:endParaRPr lang="ru-RU" sz="2800" dirty="0"/>
          </a:p>
          <a:p>
            <a:pPr algn="ctr"/>
            <a:r>
              <a:rPr lang="ru-RU" sz="2800" b="1" dirty="0"/>
              <a:t>Все мы в детстве верили в то, что мультяшные герои  абсолютно реальные и что они живут в нашем домашнем телевизоре. И только со временем узнавали, что мультфильмы делают художники-мультипликаторы, но как делают мультфильмы, и что такое мультипликация до конца было не понятно. </a:t>
            </a:r>
          </a:p>
        </p:txBody>
      </p:sp>
    </p:spTree>
    <p:extLst>
      <p:ext uri="{BB962C8B-B14F-4D97-AF65-F5344CB8AC3E}">
        <p14:creationId xmlns:p14="http://schemas.microsoft.com/office/powerpoint/2010/main" xmlns="" val="206733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1"/>
            <a:ext cx="9217024" cy="66201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337939" y="476672"/>
            <a:ext cx="8229600" cy="5544616"/>
          </a:xfrm>
        </p:spPr>
        <p:txBody>
          <a:bodyPr>
            <a:normAutofit fontScale="90000"/>
          </a:bodyPr>
          <a:lstStyle/>
          <a:p>
            <a:pPr algn="l"/>
            <a:r>
              <a:rPr lang="ru-RU" sz="2800" b="1" dirty="0">
                <a:solidFill>
                  <a:srgbClr val="FF0000"/>
                </a:solidFill>
              </a:rPr>
              <a:t>Оборудование для </a:t>
            </a:r>
            <a:r>
              <a:rPr lang="ru-RU" sz="2800" b="1" dirty="0" smtClean="0">
                <a:solidFill>
                  <a:srgbClr val="FF0000"/>
                </a:solidFill>
              </a:rPr>
              <a:t>создания </a:t>
            </a:r>
            <a:r>
              <a:rPr lang="ru-RU" sz="2800" b="1" dirty="0">
                <a:solidFill>
                  <a:srgbClr val="FF0000"/>
                </a:solidFill>
              </a:rPr>
              <a:t>мультфильмов </a:t>
            </a:r>
            <a:br>
              <a:rPr lang="ru-RU" sz="2800" b="1" dirty="0">
                <a:solidFill>
                  <a:srgbClr val="FF0000"/>
                </a:solidFill>
              </a:rPr>
            </a:br>
            <a:r>
              <a:rPr lang="ru-RU" sz="2800" b="1" dirty="0"/>
              <a:t>Фотоаппарат или смартфон (лучше сразу установить небольшой размер фотографий, 640 на 480 пикселей при максимальном разрешении)</a:t>
            </a:r>
            <a:br>
              <a:rPr lang="ru-RU" sz="2800" b="1" dirty="0"/>
            </a:br>
            <a:r>
              <a:rPr lang="ru-RU" sz="2800" b="1" dirty="0"/>
              <a:t>Штатив или тренога</a:t>
            </a:r>
            <a:br>
              <a:rPr lang="ru-RU" sz="2800" b="1" dirty="0"/>
            </a:br>
            <a:r>
              <a:rPr lang="ru-RU" sz="2800" b="1" dirty="0"/>
              <a:t>Хорошее освещение (лампа) </a:t>
            </a:r>
            <a:br>
              <a:rPr lang="ru-RU" sz="2800" b="1" dirty="0"/>
            </a:br>
            <a:r>
              <a:rPr lang="ru-RU" sz="2800" b="1" dirty="0"/>
              <a:t>Материал для изготовления персонажей (пластилин, бумага, фломастеры, краски</a:t>
            </a:r>
            <a:r>
              <a:rPr lang="ru-RU" sz="2800" b="1" dirty="0" smtClean="0"/>
              <a:t>,</a:t>
            </a:r>
            <a:br>
              <a:rPr lang="ru-RU" sz="2800" b="1" dirty="0" smtClean="0"/>
            </a:br>
            <a:r>
              <a:rPr lang="ru-RU" sz="2800" b="1" dirty="0" smtClean="0"/>
              <a:t> </a:t>
            </a:r>
            <a:r>
              <a:rPr lang="ru-RU" sz="2800" b="1" dirty="0"/>
              <a:t>ножницы, картон, конструктор </a:t>
            </a:r>
            <a:r>
              <a:rPr lang="ru-RU" sz="2800" b="1" dirty="0" smtClean="0"/>
              <a:t/>
            </a:r>
            <a:br>
              <a:rPr lang="ru-RU" sz="2800" b="1" dirty="0" smtClean="0"/>
            </a:br>
            <a:r>
              <a:rPr lang="ru-RU" sz="2800" b="1" dirty="0" err="1" smtClean="0"/>
              <a:t>лего</a:t>
            </a:r>
            <a:r>
              <a:rPr lang="ru-RU" sz="2800" b="1" dirty="0"/>
              <a:t>, куклы, и т.п.)</a:t>
            </a:r>
            <a:br>
              <a:rPr lang="ru-RU" sz="2800" b="1" dirty="0"/>
            </a:br>
            <a:r>
              <a:rPr lang="ru-RU" sz="2800" b="1" dirty="0"/>
              <a:t>Декорации или фон </a:t>
            </a:r>
            <a:br>
              <a:rPr lang="ru-RU" sz="2800" b="1" dirty="0"/>
            </a:br>
            <a:r>
              <a:rPr lang="ru-RU" sz="2800" b="1" dirty="0"/>
              <a:t>Компьютер установленным </a:t>
            </a:r>
            <a:r>
              <a:rPr lang="ru-RU" sz="2800" b="1" dirty="0" smtClean="0"/>
              <a:t/>
            </a:r>
            <a:br>
              <a:rPr lang="ru-RU" sz="2800" b="1" dirty="0" smtClean="0"/>
            </a:br>
            <a:r>
              <a:rPr lang="ru-RU" sz="2800" b="1" dirty="0" smtClean="0"/>
              <a:t>с видео редактором</a:t>
            </a:r>
            <a:r>
              <a:rPr lang="ru-RU" sz="1600" dirty="0"/>
              <a:t/>
            </a:r>
            <a:br>
              <a:rPr lang="ru-RU" sz="1600" dirty="0"/>
            </a:br>
            <a:endParaRPr lang="ru-RU" sz="16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26" b="47774"/>
          <a:stretch/>
        </p:blipFill>
        <p:spPr bwMode="auto">
          <a:xfrm>
            <a:off x="5148064" y="3861048"/>
            <a:ext cx="3419475" cy="275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987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ользователь\Desktop\5f40b56de1532ceb9c72b76d065cdd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3520" y="620687"/>
            <a:ext cx="8229600" cy="5012391"/>
          </a:xfrm>
        </p:spPr>
        <p:txBody>
          <a:bodyPr>
            <a:normAutofit fontScale="90000"/>
          </a:bodyPr>
          <a:lstStyle/>
          <a:p>
            <a:pPr algn="l"/>
            <a:r>
              <a:rPr lang="ru-RU" sz="1600" dirty="0" smtClean="0"/>
              <a:t/>
            </a:r>
            <a:br>
              <a:rPr lang="ru-RU" sz="1600" dirty="0" smtClean="0"/>
            </a:br>
            <a:r>
              <a:rPr lang="ru-RU" sz="2200" b="1" dirty="0"/>
              <a:t/>
            </a:r>
            <a:br>
              <a:rPr lang="ru-RU" sz="2200" b="1" dirty="0"/>
            </a:br>
            <a:r>
              <a:rPr lang="ru-RU" sz="3100" b="1" dirty="0" smtClean="0">
                <a:solidFill>
                  <a:srgbClr val="FF0000"/>
                </a:solidFill>
              </a:rPr>
              <a:t>Профессии </a:t>
            </a:r>
            <a:r>
              <a:rPr lang="ru-RU" sz="3100" b="1" dirty="0">
                <a:solidFill>
                  <a:srgbClr val="FF0000"/>
                </a:solidFill>
              </a:rPr>
              <a:t>в мультипликации:</a:t>
            </a:r>
            <a:r>
              <a:rPr lang="ru-RU" sz="2200" b="1" dirty="0"/>
              <a:t/>
            </a:r>
            <a:br>
              <a:rPr lang="ru-RU" sz="2200" b="1" dirty="0"/>
            </a:br>
            <a:r>
              <a:rPr lang="ru-RU" sz="2200" b="1" dirty="0"/>
              <a:t>	</a:t>
            </a:r>
            <a:r>
              <a:rPr lang="ru-RU" sz="2200" b="1" dirty="0" smtClean="0"/>
              <a:t/>
            </a:r>
            <a:br>
              <a:rPr lang="ru-RU" sz="2200" b="1" dirty="0" smtClean="0"/>
            </a:br>
            <a:r>
              <a:rPr lang="ru-RU" sz="2200" b="1" dirty="0" smtClean="0"/>
              <a:t>Герои </a:t>
            </a:r>
            <a:r>
              <a:rPr lang="ru-RU" sz="2200" b="1" dirty="0"/>
              <a:t>мультфильмов создаются </a:t>
            </a:r>
            <a:r>
              <a:rPr lang="ru-RU" sz="2200" b="1" dirty="0" smtClean="0"/>
              <a:t/>
            </a:r>
            <a:br>
              <a:rPr lang="ru-RU" sz="2200" b="1" dirty="0" smtClean="0"/>
            </a:br>
            <a:r>
              <a:rPr lang="ru-RU" sz="2200" b="1" dirty="0" smtClean="0"/>
              <a:t>людьми</a:t>
            </a:r>
            <a:r>
              <a:rPr lang="ru-RU" sz="2200" b="1" dirty="0"/>
              <a:t>. Мультфильм – это талант и </a:t>
            </a:r>
            <a:r>
              <a:rPr lang="ru-RU" sz="2200" b="1" dirty="0" smtClean="0"/>
              <a:t/>
            </a:r>
            <a:br>
              <a:rPr lang="ru-RU" sz="2200" b="1" dirty="0" smtClean="0"/>
            </a:br>
            <a:r>
              <a:rPr lang="ru-RU" sz="2200" b="1" dirty="0" smtClean="0"/>
              <a:t>творчество</a:t>
            </a:r>
            <a:r>
              <a:rPr lang="ru-RU" sz="2200" b="1" dirty="0"/>
              <a:t>, кропотливый труд людей и </a:t>
            </a:r>
            <a:r>
              <a:rPr lang="ru-RU" sz="2200" b="1" dirty="0" smtClean="0"/>
              <a:t/>
            </a:r>
            <a:br>
              <a:rPr lang="ru-RU" sz="2200" b="1" dirty="0" smtClean="0"/>
            </a:br>
            <a:r>
              <a:rPr lang="ru-RU" sz="2200" b="1" dirty="0" smtClean="0"/>
              <a:t>очень </a:t>
            </a:r>
            <a:r>
              <a:rPr lang="ru-RU" sz="2200" b="1" dirty="0"/>
              <a:t>интересное занятие! </a:t>
            </a:r>
            <a:r>
              <a:rPr lang="ru-RU" sz="2200" b="1" dirty="0" smtClean="0"/>
              <a:t/>
            </a:r>
            <a:br>
              <a:rPr lang="ru-RU" sz="2200" b="1" dirty="0" smtClean="0"/>
            </a:br>
            <a:r>
              <a:rPr lang="ru-RU" sz="2200" b="1" dirty="0" smtClean="0"/>
              <a:t>Что </a:t>
            </a:r>
            <a:r>
              <a:rPr lang="ru-RU" sz="2200" b="1" dirty="0"/>
              <a:t>делают для того чтобы мультфильм получился?</a:t>
            </a:r>
            <a:r>
              <a:rPr lang="ru-RU" sz="1800" dirty="0"/>
              <a:t/>
            </a:r>
            <a:br>
              <a:rPr lang="ru-RU" sz="1800" dirty="0"/>
            </a:br>
            <a:r>
              <a:rPr lang="ru-RU" sz="1800" dirty="0" smtClean="0"/>
              <a:t/>
            </a:r>
            <a:br>
              <a:rPr lang="ru-RU" sz="18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smtClean="0"/>
              <a:t/>
            </a:r>
            <a:br>
              <a:rPr lang="ru-RU" sz="1600" dirty="0" smtClean="0"/>
            </a:br>
            <a:r>
              <a:rPr lang="ru-RU" sz="1600" dirty="0"/>
              <a:t/>
            </a:r>
            <a:br>
              <a:rPr lang="ru-RU" sz="1600" dirty="0"/>
            </a:br>
            <a:r>
              <a:rPr lang="ru-RU" sz="2000" b="1" dirty="0"/>
              <a:t/>
            </a:r>
            <a:br>
              <a:rPr lang="ru-RU" sz="2000" b="1" dirty="0"/>
            </a:br>
            <a:r>
              <a:rPr lang="ru-RU" sz="2000" b="1" dirty="0" smtClean="0"/>
              <a:t>Режиссер – придумывает, пишет, сочиняет.</a:t>
            </a:r>
            <a:br>
              <a:rPr lang="ru-RU" sz="2000" b="1" dirty="0" smtClean="0"/>
            </a:br>
            <a:r>
              <a:rPr lang="ru-RU" sz="2000" b="1" dirty="0" smtClean="0"/>
              <a:t>Художники – лепят, рисуют, шьют.</a:t>
            </a:r>
            <a:br>
              <a:rPr lang="ru-RU" sz="2000" b="1" dirty="0" smtClean="0"/>
            </a:br>
            <a:r>
              <a:rPr lang="ru-RU" sz="2000" b="1" dirty="0" smtClean="0"/>
              <a:t>Оператор – фотографирует, снимает.</a:t>
            </a:r>
            <a:br>
              <a:rPr lang="ru-RU" sz="2000" b="1" dirty="0" smtClean="0"/>
            </a:br>
            <a:r>
              <a:rPr lang="ru-RU" sz="2000" b="1" dirty="0" smtClean="0"/>
              <a:t>Композитор – пишет музыку.</a:t>
            </a:r>
            <a:br>
              <a:rPr lang="ru-RU" sz="2000" b="1" dirty="0" smtClean="0"/>
            </a:br>
            <a:r>
              <a:rPr lang="ru-RU" sz="2000" b="1" dirty="0" smtClean="0"/>
              <a:t>Актер – озвучивает.</a:t>
            </a:r>
            <a:br>
              <a:rPr lang="ru-RU" sz="2000" b="1" dirty="0" smtClean="0"/>
            </a:br>
            <a:r>
              <a:rPr lang="ru-RU" sz="2000" b="1" dirty="0" smtClean="0"/>
              <a:t>Монтажер – собирает мультфильм </a:t>
            </a:r>
            <a:br>
              <a:rPr lang="ru-RU" sz="2000" b="1" dirty="0" smtClean="0"/>
            </a:br>
            <a:r>
              <a:rPr lang="ru-RU" sz="2000" b="1" dirty="0" smtClean="0"/>
              <a:t>на компьютере</a:t>
            </a:r>
            <a:br>
              <a:rPr lang="ru-RU" sz="2000" b="1" dirty="0" smtClean="0"/>
            </a:br>
            <a:r>
              <a:rPr lang="ru-RU" sz="2000" b="1" dirty="0" smtClean="0"/>
              <a:t/>
            </a:r>
            <a:br>
              <a:rPr lang="ru-RU" sz="2000" b="1" dirty="0" smtClean="0"/>
            </a:br>
            <a:endParaRPr lang="ru-RU" sz="2000"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0000"/>
          <a:stretch/>
        </p:blipFill>
        <p:spPr bwMode="auto">
          <a:xfrm>
            <a:off x="5187950" y="980728"/>
            <a:ext cx="3956050" cy="213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0000"/>
          <a:stretch/>
        </p:blipFill>
        <p:spPr bwMode="auto">
          <a:xfrm>
            <a:off x="4499992" y="4077072"/>
            <a:ext cx="4067175" cy="238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370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63" y="144463"/>
            <a:ext cx="42672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528" y="0"/>
            <a:ext cx="918785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7044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700"/>
            <a:ext cx="91440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487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5" y="0"/>
            <a:ext cx="92573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572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199</Words>
  <Application>Microsoft Office PowerPoint</Application>
  <PresentationFormat>Экран (4:3)</PresentationFormat>
  <Paragraphs>41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АОУ ВО ДПО «Вологодский институт развития образования»             Единый методический день          образовательный трек      «Внедрение и реализация ФОП ДО» </vt:lpstr>
      <vt:lpstr>"Дети должны жить в мире красоты, игры, сказки, музыки, рисунка, фантазии, творчества" Василий Сухомлинский           Все дети любят мультфильмы, но не все дети знают, что Что они сделать мультфильмы могут сами    </vt:lpstr>
      <vt:lpstr>             Мультипликация — это создание на экране  движущегося изображения. Вернее, иллюзии непрерывного движения. На деле это  последовательность статичных кадров. А ещё — технически сложное и постоянно развивающееся искусство.  Так что если кто-то скажет вам, что  мультфильмы — это не серьёзно, бурно протестуйте и приводите аргументы. Вот краткий ликбез по основным видам движущихся картинок, из которого станет ясно, почему анимация не уступает игровому кино, а в чём-то даже его превосходит. Термин «мультипликация» (в дословном переводе – «размножение») употребляют исключительно в русском кино, как синоним термина «анимация». Анимация – (от лат. – оживление, одушевление) – вид искусства, основанный на создании иллюзии движения предметов, рисованных, кукольных, компьютерно графических и иных объектов,  методом покадровой съемки или визуализации последовательных Фаз.        </vt:lpstr>
      <vt:lpstr>Слайд 4</vt:lpstr>
      <vt:lpstr>Оборудование для создания мультфильмов  Фотоаппарат или смартфон (лучше сразу установить небольшой размер фотографий, 640 на 480 пикселей при максимальном разрешении) Штатив или тренога Хорошее освещение (лампа)  Материал для изготовления персонажей (пластилин, бумага, фломастеры, краски,  ножницы, картон, конструктор  лего, куклы, и т.п.) Декорации или фон  Компьютер установленным  с видео редактором </vt:lpstr>
      <vt:lpstr>  Профессии в мультипликации:   Герои мультфильмов создаются  людьми. Мультфильм – это талант и  творчество, кропотливый труд людей и  очень интересное занятие!  Что делают для того чтобы мультфильм получился?         Режиссер – придумывает, пишет, сочиняет. Художники – лепят, рисуют, шьют. Оператор – фотографирует, снимает. Композитор – пишет музыку. Актер – озвучивает. Монтажер – собирает мультфильм  на компьютере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Технологическая карта   «Создание мультфильма в технике перекладка» </vt:lpstr>
      <vt:lpstr>Слайд 20</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 Windows</cp:lastModifiedBy>
  <cp:revision>28</cp:revision>
  <dcterms:created xsi:type="dcterms:W3CDTF">2024-08-27T06:56:21Z</dcterms:created>
  <dcterms:modified xsi:type="dcterms:W3CDTF">2024-10-15T08:09:54Z</dcterms:modified>
</cp:coreProperties>
</file>